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76" d="100"/>
          <a:sy n="76" d="100"/>
        </p:scale>
        <p:origin x="-1206" y="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7103C473-9DFE-7F4C-8501-7BD96D4B75DA}"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71005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103C473-9DFE-7F4C-8501-7BD96D4B75DA}"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3917131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7103C473-9DFE-7F4C-8501-7BD96D4B75DA}"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2367027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7103C473-9DFE-7F4C-8501-7BD96D4B75DA}"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3296727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7103C473-9DFE-7F4C-8501-7BD96D4B75DA}" type="datetimeFigureOut">
              <a:rPr lang="en-US" smtClean="0"/>
              <a:t>1/25/2021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553111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7103C473-9DFE-7F4C-8501-7BD96D4B75DA}" type="datetimeFigureOut">
              <a:rPr lang="en-US" smtClean="0"/>
              <a:t>1/25/2021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773867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03C473-9DFE-7F4C-8501-7BD96D4B75DA}" type="datetimeFigureOut">
              <a:rPr lang="en-US" smtClean="0"/>
              <a:t>1/25/2021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752084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103C473-9DFE-7F4C-8501-7BD96D4B75DA}"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3436431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103C473-9DFE-7F4C-8501-7BD96D4B75DA}"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3233457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103C473-9DFE-7F4C-8501-7BD96D4B75DA}"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1830026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103C473-9DFE-7F4C-8501-7BD96D4B75DA}"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A6F0BE-E5D7-C544-9CC1-1D591D8D16CE}" type="slidenum">
              <a:rPr lang="en-US" smtClean="0"/>
              <a:t>‹#›</a:t>
            </a:fld>
            <a:endParaRPr lang="en-US"/>
          </a:p>
        </p:txBody>
      </p:sp>
    </p:spTree>
    <p:extLst>
      <p:ext uri="{BB962C8B-B14F-4D97-AF65-F5344CB8AC3E}">
        <p14:creationId xmlns:p14="http://schemas.microsoft.com/office/powerpoint/2010/main" val="13206575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03C473-9DFE-7F4C-8501-7BD96D4B75DA}" type="datetimeFigureOut">
              <a:rPr lang="en-US" smtClean="0"/>
              <a:t>1/25/2021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A6F0BE-E5D7-C544-9CC1-1D591D8D16CE}" type="slidenum">
              <a:rPr lang="en-US" smtClean="0"/>
              <a:t>‹#›</a:t>
            </a:fld>
            <a:endParaRPr lang="en-US"/>
          </a:p>
        </p:txBody>
      </p:sp>
    </p:spTree>
    <p:extLst>
      <p:ext uri="{BB962C8B-B14F-4D97-AF65-F5344CB8AC3E}">
        <p14:creationId xmlns:p14="http://schemas.microsoft.com/office/powerpoint/2010/main" val="32157505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7" Type="http://schemas.microsoft.com/office/2007/relationships/hdphoto" Target="../media/hdphoto5.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4.wdp"/><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microsoft.com/office/2007/relationships/hdphoto" Target="../media/hdphoto6.wdp"/><Relationship Id="rId7" Type="http://schemas.microsoft.com/office/2007/relationships/hdphoto" Target="../media/hdphoto8.wdp"/><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9.png"/><Relationship Id="rId5" Type="http://schemas.microsoft.com/office/2007/relationships/hdphoto" Target="../media/hdphoto7.wdp"/><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microsoft.com/office/2007/relationships/hdphoto" Target="../media/hdphoto9.wdp"/><Relationship Id="rId7" Type="http://schemas.microsoft.com/office/2007/relationships/hdphoto" Target="../media/hdphoto11.wdp"/><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2.png"/><Relationship Id="rId5" Type="http://schemas.microsoft.com/office/2007/relationships/hdphoto" Target="../media/hdphoto10.wdp"/><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microsoft.com/office/2007/relationships/hdphoto" Target="../media/hdphoto12.wdp"/><Relationship Id="rId7" Type="http://schemas.microsoft.com/office/2007/relationships/hdphoto" Target="../media/hdphoto14.wdp"/><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5.png"/><Relationship Id="rId5" Type="http://schemas.microsoft.com/office/2007/relationships/hdphoto" Target="../media/hdphoto13.wdp"/><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60400"/>
            <a:ext cx="7772400" cy="1470025"/>
          </a:xfrm>
        </p:spPr>
        <p:txBody>
          <a:bodyPr>
            <a:normAutofit/>
          </a:bodyPr>
          <a:lstStyle/>
          <a:p>
            <a:r>
              <a:rPr lang="en-US" sz="5400" b="1" dirty="0" smtClean="0"/>
              <a:t>Types of Food</a:t>
            </a:r>
            <a:endParaRPr lang="en-US" sz="5400" b="1" dirty="0"/>
          </a:p>
        </p:txBody>
      </p:sp>
      <p:sp>
        <p:nvSpPr>
          <p:cNvPr id="3" name="Subtitle 2"/>
          <p:cNvSpPr>
            <a:spLocks noGrp="1"/>
          </p:cNvSpPr>
          <p:nvPr>
            <p:ph type="subTitle" idx="1"/>
          </p:nvPr>
        </p:nvSpPr>
        <p:spPr>
          <a:xfrm>
            <a:off x="1371600" y="3093940"/>
            <a:ext cx="6400800" cy="1752600"/>
          </a:xfrm>
        </p:spPr>
        <p:txBody>
          <a:bodyPr>
            <a:normAutofit/>
          </a:bodyPr>
          <a:lstStyle/>
          <a:p>
            <a:r>
              <a:rPr lang="en-US" sz="4000" dirty="0" smtClean="0">
                <a:solidFill>
                  <a:schemeClr val="bg1">
                    <a:lumMod val="20000"/>
                    <a:lumOff val="80000"/>
                  </a:schemeClr>
                </a:solidFill>
              </a:rPr>
              <a:t>And what they do…</a:t>
            </a:r>
            <a:endParaRPr lang="en-US" sz="4000" dirty="0">
              <a:solidFill>
                <a:schemeClr val="bg1">
                  <a:lumMod val="20000"/>
                  <a:lumOff val="80000"/>
                </a:schemeClr>
              </a:solidFill>
            </a:endParaRPr>
          </a:p>
        </p:txBody>
      </p:sp>
    </p:spTree>
    <p:extLst>
      <p:ext uri="{BB962C8B-B14F-4D97-AF65-F5344CB8AC3E}">
        <p14:creationId xmlns:p14="http://schemas.microsoft.com/office/powerpoint/2010/main" val="334212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201276"/>
          </a:xfrm>
        </p:spPr>
        <p:txBody>
          <a:bodyPr>
            <a:normAutofit/>
          </a:bodyPr>
          <a:lstStyle/>
          <a:p>
            <a:pPr algn="l"/>
            <a:r>
              <a:rPr lang="en-US" dirty="0" smtClean="0">
                <a:solidFill>
                  <a:schemeClr val="bg1">
                    <a:lumMod val="50000"/>
                  </a:schemeClr>
                </a:solidFill>
              </a:rPr>
              <a:t>L.O. To know the names of the 5 food types, and know their jobs.</a:t>
            </a:r>
            <a:br>
              <a:rPr lang="en-US" dirty="0" smtClean="0">
                <a:solidFill>
                  <a:schemeClr val="bg1">
                    <a:lumMod val="50000"/>
                  </a:schemeClr>
                </a:solidFill>
              </a:rPr>
            </a:br>
            <a:r>
              <a:rPr lang="en-US" dirty="0">
                <a:solidFill>
                  <a:schemeClr val="bg1">
                    <a:lumMod val="50000"/>
                  </a:schemeClr>
                </a:solidFill>
              </a:rPr>
              <a:t>+</a:t>
            </a:r>
            <a:r>
              <a:rPr lang="en-US" dirty="0" smtClean="0">
                <a:solidFill>
                  <a:schemeClr val="bg1">
                    <a:lumMod val="50000"/>
                  </a:schemeClr>
                </a:solidFill>
              </a:rPr>
              <a:t> I can understand why each food type is important.</a:t>
            </a:r>
            <a:br>
              <a:rPr lang="en-US" dirty="0" smtClean="0">
                <a:solidFill>
                  <a:schemeClr val="bg1">
                    <a:lumMod val="50000"/>
                  </a:schemeClr>
                </a:solidFill>
              </a:rPr>
            </a:br>
            <a:r>
              <a:rPr lang="en-US" dirty="0" smtClean="0">
                <a:solidFill>
                  <a:schemeClr val="bg1">
                    <a:lumMod val="50000"/>
                  </a:schemeClr>
                </a:solidFill>
              </a:rPr>
              <a:t>+ I can group foods into types.</a:t>
            </a:r>
            <a:endParaRPr lang="en-US" dirty="0">
              <a:solidFill>
                <a:schemeClr val="bg1">
                  <a:lumMod val="50000"/>
                </a:schemeClr>
              </a:solidFill>
            </a:endParaRPr>
          </a:p>
        </p:txBody>
      </p:sp>
    </p:spTree>
    <p:extLst>
      <p:ext uri="{BB962C8B-B14F-4D97-AF65-F5344CB8AC3E}">
        <p14:creationId xmlns:p14="http://schemas.microsoft.com/office/powerpoint/2010/main" val="3270575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3318" y="274638"/>
            <a:ext cx="5563482" cy="1143000"/>
          </a:xfrm>
        </p:spPr>
        <p:txBody>
          <a:bodyPr>
            <a:noAutofit/>
          </a:bodyPr>
          <a:lstStyle/>
          <a:p>
            <a:r>
              <a:rPr lang="en-US" sz="6000" dirty="0" smtClean="0"/>
              <a:t>Carbohydrates…</a:t>
            </a:r>
            <a:endParaRPr lang="en-US" sz="6000" dirty="0"/>
          </a:p>
        </p:txBody>
      </p:sp>
      <p:pic>
        <p:nvPicPr>
          <p:cNvPr id="4" name="Picture 3" descr="AA0262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886" y="985987"/>
            <a:ext cx="3121256" cy="1966026"/>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1527" b="90076" l="0" r="100000"/>
                    </a14:imgEffect>
                  </a14:imgLayer>
                </a14:imgProps>
              </a:ext>
            </a:extLst>
          </a:blip>
          <a:stretch>
            <a:fillRect/>
          </a:stretch>
        </p:blipFill>
        <p:spPr>
          <a:xfrm>
            <a:off x="5487228" y="1519903"/>
            <a:ext cx="1625600" cy="1663700"/>
          </a:xfrm>
          <a:prstGeom prst="rect">
            <a:avLst/>
          </a:prstGeom>
        </p:spPr>
      </p:pic>
      <p:pic>
        <p:nvPicPr>
          <p:cNvPr id="6" name="Picture 5"/>
          <p:cNvPicPr>
            <a:picLocks noChangeAspect="1"/>
          </p:cNvPicPr>
          <p:nvPr/>
        </p:nvPicPr>
        <p:blipFill>
          <a:blip r:embed="rId5">
            <a:extLst>
              <a:ext uri="{BEBA8EAE-BF5A-486C-A8C5-ECC9F3942E4B}">
                <a14:imgProps xmlns:a14="http://schemas.microsoft.com/office/drawing/2010/main">
                  <a14:imgLayer r:embed="rId6">
                    <a14:imgEffect>
                      <a14:backgroundRemoval t="1485" b="91584" l="1500" r="98000"/>
                    </a14:imgEffect>
                  </a14:imgLayer>
                </a14:imgProps>
              </a:ext>
            </a:extLst>
          </a:blip>
          <a:stretch>
            <a:fillRect/>
          </a:stretch>
        </p:blipFill>
        <p:spPr>
          <a:xfrm rot="20659074">
            <a:off x="6599468" y="2647287"/>
            <a:ext cx="2540000" cy="2565400"/>
          </a:xfrm>
          <a:prstGeom prst="rect">
            <a:avLst/>
          </a:prstGeom>
        </p:spPr>
      </p:pic>
      <p:sp>
        <p:nvSpPr>
          <p:cNvPr id="7" name="TextBox 6"/>
          <p:cNvSpPr txBox="1"/>
          <p:nvPr/>
        </p:nvSpPr>
        <p:spPr>
          <a:xfrm>
            <a:off x="457200" y="2953357"/>
            <a:ext cx="6761469" cy="3539431"/>
          </a:xfrm>
          <a:prstGeom prst="rect">
            <a:avLst/>
          </a:prstGeom>
          <a:noFill/>
        </p:spPr>
        <p:txBody>
          <a:bodyPr wrap="square" rtlCol="0">
            <a:spAutoFit/>
          </a:bodyPr>
          <a:lstStyle/>
          <a:p>
            <a:r>
              <a:rPr lang="en-US" sz="2800" dirty="0" smtClean="0"/>
              <a:t>Give us steady energy and keep us full up. </a:t>
            </a:r>
          </a:p>
          <a:p>
            <a:endParaRPr lang="en-US" sz="2800" dirty="0"/>
          </a:p>
          <a:p>
            <a:r>
              <a:rPr lang="en-US" sz="2800" dirty="0" smtClean="0">
                <a:solidFill>
                  <a:schemeClr val="bg1">
                    <a:lumMod val="20000"/>
                    <a:lumOff val="80000"/>
                  </a:schemeClr>
                </a:solidFill>
              </a:rPr>
              <a:t>The energy is easy for our bodies to use, so lots of athletes eat carbohydrates before races and training.</a:t>
            </a:r>
          </a:p>
          <a:p>
            <a:endParaRPr lang="en-US" sz="2800" dirty="0">
              <a:solidFill>
                <a:schemeClr val="bg1">
                  <a:lumMod val="20000"/>
                  <a:lumOff val="80000"/>
                </a:schemeClr>
              </a:solidFill>
            </a:endParaRPr>
          </a:p>
          <a:p>
            <a:r>
              <a:rPr lang="en-US" sz="2800" dirty="0" smtClean="0">
                <a:solidFill>
                  <a:schemeClr val="bg1">
                    <a:lumMod val="20000"/>
                    <a:lumOff val="80000"/>
                  </a:schemeClr>
                </a:solidFill>
              </a:rPr>
              <a:t>You should try and eat carbohydrates every meal…</a:t>
            </a:r>
            <a:endParaRPr lang="en-US" sz="2800" dirty="0">
              <a:solidFill>
                <a:schemeClr val="bg1">
                  <a:lumMod val="20000"/>
                  <a:lumOff val="80000"/>
                </a:schemeClr>
              </a:solidFill>
            </a:endParaRPr>
          </a:p>
        </p:txBody>
      </p:sp>
    </p:spTree>
    <p:extLst>
      <p:ext uri="{BB962C8B-B14F-4D97-AF65-F5344CB8AC3E}">
        <p14:creationId xmlns:p14="http://schemas.microsoft.com/office/powerpoint/2010/main" val="1145693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3318" y="274638"/>
            <a:ext cx="5563482" cy="1143000"/>
          </a:xfrm>
        </p:spPr>
        <p:txBody>
          <a:bodyPr>
            <a:normAutofit/>
          </a:bodyPr>
          <a:lstStyle/>
          <a:p>
            <a:r>
              <a:rPr lang="en-US" sz="6600" dirty="0" smtClean="0"/>
              <a:t>Proteins…</a:t>
            </a:r>
            <a:endParaRPr lang="en-US" sz="6600" dirty="0"/>
          </a:p>
        </p:txBody>
      </p:sp>
      <p:sp>
        <p:nvSpPr>
          <p:cNvPr id="7" name="TextBox 6"/>
          <p:cNvSpPr txBox="1"/>
          <p:nvPr/>
        </p:nvSpPr>
        <p:spPr>
          <a:xfrm>
            <a:off x="457200" y="1832049"/>
            <a:ext cx="6761469" cy="4832093"/>
          </a:xfrm>
          <a:prstGeom prst="rect">
            <a:avLst/>
          </a:prstGeom>
          <a:noFill/>
        </p:spPr>
        <p:txBody>
          <a:bodyPr wrap="square" rtlCol="0">
            <a:spAutoFit/>
          </a:bodyPr>
          <a:lstStyle/>
          <a:p>
            <a:r>
              <a:rPr lang="en-US" sz="2800" dirty="0" smtClean="0"/>
              <a:t>Help our bodies grow and repair themselves.</a:t>
            </a:r>
          </a:p>
          <a:p>
            <a:endParaRPr lang="en-US" sz="2800" dirty="0"/>
          </a:p>
          <a:p>
            <a:r>
              <a:rPr lang="en-US" sz="2800" dirty="0" smtClean="0">
                <a:solidFill>
                  <a:schemeClr val="bg1">
                    <a:lumMod val="20000"/>
                    <a:lumOff val="80000"/>
                  </a:schemeClr>
                </a:solidFill>
              </a:rPr>
              <a:t>Without protein, you won’t have a strong body because your muscles won’t develop. You’ll also take longer to heal when you 				injure yourself… </a:t>
            </a:r>
          </a:p>
          <a:p>
            <a:endParaRPr lang="en-US" sz="2800" dirty="0">
              <a:solidFill>
                <a:schemeClr val="bg1">
                  <a:lumMod val="20000"/>
                  <a:lumOff val="80000"/>
                </a:schemeClr>
              </a:solidFill>
            </a:endParaRPr>
          </a:p>
          <a:p>
            <a:r>
              <a:rPr lang="en-US" sz="2800" dirty="0" smtClean="0">
                <a:solidFill>
                  <a:schemeClr val="bg1">
                    <a:lumMod val="20000"/>
                    <a:lumOff val="80000"/>
                  </a:schemeClr>
                </a:solidFill>
              </a:rPr>
              <a:t>People who eat meat get lots of proteins from the meat that they eat. Vegetarians need to eat nuts and things like </a:t>
            </a:r>
            <a:r>
              <a:rPr lang="en-US" sz="2800" dirty="0" err="1" smtClean="0">
                <a:solidFill>
                  <a:schemeClr val="bg1">
                    <a:lumMod val="20000"/>
                    <a:lumOff val="80000"/>
                  </a:schemeClr>
                </a:solidFill>
              </a:rPr>
              <a:t>quorn</a:t>
            </a:r>
            <a:r>
              <a:rPr lang="en-US" sz="2800" dirty="0" smtClean="0">
                <a:solidFill>
                  <a:schemeClr val="bg1">
                    <a:lumMod val="20000"/>
                    <a:lumOff val="80000"/>
                  </a:schemeClr>
                </a:solidFill>
              </a:rPr>
              <a:t> to give them protein.</a:t>
            </a:r>
            <a:endParaRPr lang="en-US" sz="2800" dirty="0">
              <a:solidFill>
                <a:schemeClr val="bg1">
                  <a:lumMod val="20000"/>
                  <a:lumOff val="80000"/>
                </a:schemeClr>
              </a:solidFill>
            </a:endParaRP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ackgroundRemoval t="7059" b="90000" l="6000" r="90000"/>
                    </a14:imgEffect>
                  </a14:imgLayer>
                </a14:imgProps>
              </a:ext>
            </a:extLst>
          </a:blip>
          <a:stretch>
            <a:fillRect/>
          </a:stretch>
        </p:blipFill>
        <p:spPr>
          <a:xfrm rot="20824244">
            <a:off x="361733" y="338138"/>
            <a:ext cx="2540000" cy="2159000"/>
          </a:xfrm>
          <a:prstGeom prst="rect">
            <a:avLst/>
          </a:prstGeom>
        </p:spPr>
      </p:pic>
      <p:pic>
        <p:nvPicPr>
          <p:cNvPr id="8" name="Picture 7"/>
          <p:cNvPicPr>
            <a:picLocks noChangeAspect="1"/>
          </p:cNvPicPr>
          <p:nvPr/>
        </p:nvPicPr>
        <p:blipFill>
          <a:blip r:embed="rId4">
            <a:extLst>
              <a:ext uri="{BEBA8EAE-BF5A-486C-A8C5-ECC9F3942E4B}">
                <a14:imgProps xmlns:a14="http://schemas.microsoft.com/office/drawing/2010/main">
                  <a14:imgLayer r:embed="rId5">
                    <a14:imgEffect>
                      <a14:backgroundRemoval t="0" b="94643" l="0" r="100000"/>
                    </a14:imgEffect>
                  </a14:imgLayer>
                </a14:imgProps>
              </a:ext>
            </a:extLst>
          </a:blip>
          <a:stretch>
            <a:fillRect/>
          </a:stretch>
        </p:blipFill>
        <p:spPr>
          <a:xfrm>
            <a:off x="6383144" y="1530957"/>
            <a:ext cx="2540000" cy="1422400"/>
          </a:xfrm>
          <a:prstGeom prst="rect">
            <a:avLst/>
          </a:prstGeom>
        </p:spPr>
      </p:pic>
      <p:pic>
        <p:nvPicPr>
          <p:cNvPr id="9" name="Picture 8"/>
          <p:cNvPicPr>
            <a:picLocks noChangeAspect="1"/>
          </p:cNvPicPr>
          <p:nvPr/>
        </p:nvPicPr>
        <p:blipFill>
          <a:blip r:embed="rId6">
            <a:extLst>
              <a:ext uri="{BEBA8EAE-BF5A-486C-A8C5-ECC9F3942E4B}">
                <a14:imgProps xmlns:a14="http://schemas.microsoft.com/office/drawing/2010/main">
                  <a14:imgLayer r:embed="rId7">
                    <a14:imgEffect>
                      <a14:backgroundRemoval t="0" b="90400" l="0" r="99500"/>
                    </a14:imgEffect>
                  </a14:imgLayer>
                </a14:imgProps>
              </a:ext>
            </a:extLst>
          </a:blip>
          <a:stretch>
            <a:fillRect/>
          </a:stretch>
        </p:blipFill>
        <p:spPr>
          <a:xfrm rot="21003324">
            <a:off x="6368114" y="4539701"/>
            <a:ext cx="2540000" cy="1587500"/>
          </a:xfrm>
          <a:prstGeom prst="rect">
            <a:avLst/>
          </a:prstGeom>
        </p:spPr>
      </p:pic>
    </p:spTree>
    <p:extLst>
      <p:ext uri="{BB962C8B-B14F-4D97-AF65-F5344CB8AC3E}">
        <p14:creationId xmlns:p14="http://schemas.microsoft.com/office/powerpoint/2010/main" val="23945125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3318" y="274638"/>
            <a:ext cx="5563482" cy="1143000"/>
          </a:xfrm>
        </p:spPr>
        <p:txBody>
          <a:bodyPr>
            <a:normAutofit/>
          </a:bodyPr>
          <a:lstStyle/>
          <a:p>
            <a:r>
              <a:rPr lang="en-US" sz="6600" dirty="0" smtClean="0"/>
              <a:t>Dairy…</a:t>
            </a:r>
            <a:endParaRPr lang="en-US" sz="6600" dirty="0"/>
          </a:p>
        </p:txBody>
      </p:sp>
      <p:sp>
        <p:nvSpPr>
          <p:cNvPr id="7" name="TextBox 6"/>
          <p:cNvSpPr txBox="1"/>
          <p:nvPr/>
        </p:nvSpPr>
        <p:spPr>
          <a:xfrm>
            <a:off x="457200" y="2953357"/>
            <a:ext cx="6761469" cy="3108544"/>
          </a:xfrm>
          <a:prstGeom prst="rect">
            <a:avLst/>
          </a:prstGeom>
          <a:noFill/>
        </p:spPr>
        <p:txBody>
          <a:bodyPr wrap="square" rtlCol="0">
            <a:spAutoFit/>
          </a:bodyPr>
          <a:lstStyle/>
          <a:p>
            <a:r>
              <a:rPr lang="en-US" sz="2800" dirty="0" smtClean="0"/>
              <a:t>Dairy provides calcium.</a:t>
            </a:r>
          </a:p>
          <a:p>
            <a:endParaRPr lang="en-US" sz="2800" dirty="0"/>
          </a:p>
          <a:p>
            <a:r>
              <a:rPr lang="en-US" sz="2800" dirty="0" smtClean="0">
                <a:solidFill>
                  <a:schemeClr val="bg1">
                    <a:lumMod val="20000"/>
                    <a:lumOff val="80000"/>
                  </a:schemeClr>
                </a:solidFill>
              </a:rPr>
              <a:t>Your body needs calcium to help keep bones and teeth strong and healthy. Be careful though… some of dairy like ice-cream and cheese is high in fat, so you shouldn’t eat too much!</a:t>
            </a:r>
            <a:endParaRPr lang="en-US" sz="2800" dirty="0">
              <a:solidFill>
                <a:schemeClr val="bg1">
                  <a:lumMod val="20000"/>
                  <a:lumOff val="80000"/>
                </a:schemeClr>
              </a:solidFill>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4795" b="90411" l="500" r="97500"/>
                    </a14:imgEffect>
                  </a14:imgLayer>
                </a14:imgProps>
              </a:ext>
            </a:extLst>
          </a:blip>
          <a:stretch>
            <a:fillRect/>
          </a:stretch>
        </p:blipFill>
        <p:spPr>
          <a:xfrm rot="20968826">
            <a:off x="5948670" y="1098073"/>
            <a:ext cx="2540000" cy="1854200"/>
          </a:xfrm>
          <a:prstGeom prst="rect">
            <a:avLst/>
          </a:prstGeom>
        </p:spPr>
      </p:pic>
      <p:pic>
        <p:nvPicPr>
          <p:cNvPr id="5" name="Picture 4"/>
          <p:cNvPicPr>
            <a:picLocks noChangeAspect="1"/>
          </p:cNvPicPr>
          <p:nvPr/>
        </p:nvPicPr>
        <p:blipFill>
          <a:blip r:embed="rId4">
            <a:extLst>
              <a:ext uri="{BEBA8EAE-BF5A-486C-A8C5-ECC9F3942E4B}">
                <a14:imgProps xmlns:a14="http://schemas.microsoft.com/office/drawing/2010/main">
                  <a14:imgLayer r:embed="rId5">
                    <a14:imgEffect>
                      <a14:backgroundRemoval t="3182" b="90000" l="4065" r="99187"/>
                    </a14:imgEffect>
                  </a14:imgLayer>
                </a14:imgProps>
              </a:ext>
            </a:extLst>
          </a:blip>
          <a:stretch>
            <a:fillRect/>
          </a:stretch>
        </p:blipFill>
        <p:spPr>
          <a:xfrm rot="756129">
            <a:off x="6827833" y="3816939"/>
            <a:ext cx="1562100" cy="2794000"/>
          </a:xfrm>
          <a:prstGeom prst="rect">
            <a:avLst/>
          </a:prstGeom>
        </p:spPr>
      </p:pic>
      <p:pic>
        <p:nvPicPr>
          <p:cNvPr id="6" name="Picture 5"/>
          <p:cNvPicPr>
            <a:picLocks noChangeAspect="1"/>
          </p:cNvPicPr>
          <p:nvPr/>
        </p:nvPicPr>
        <p:blipFill>
          <a:blip r:embed="rId6">
            <a:extLst>
              <a:ext uri="{BEBA8EAE-BF5A-486C-A8C5-ECC9F3942E4B}">
                <a14:imgProps xmlns:a14="http://schemas.microsoft.com/office/drawing/2010/main">
                  <a14:imgLayer r:embed="rId7">
                    <a14:imgEffect>
                      <a14:backgroundRemoval t="0" b="91818" l="0" r="100000"/>
                    </a14:imgEffect>
                  </a14:imgLayer>
                </a14:imgProps>
              </a:ext>
            </a:extLst>
          </a:blip>
          <a:stretch>
            <a:fillRect/>
          </a:stretch>
        </p:blipFill>
        <p:spPr>
          <a:xfrm rot="933878">
            <a:off x="1189406" y="248584"/>
            <a:ext cx="1320800" cy="2794000"/>
          </a:xfrm>
          <a:prstGeom prst="rect">
            <a:avLst/>
          </a:prstGeom>
        </p:spPr>
      </p:pic>
    </p:spTree>
    <p:extLst>
      <p:ext uri="{BB962C8B-B14F-4D97-AF65-F5344CB8AC3E}">
        <p14:creationId xmlns:p14="http://schemas.microsoft.com/office/powerpoint/2010/main" val="8844447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0516" y="274638"/>
            <a:ext cx="7150454" cy="1143000"/>
          </a:xfrm>
        </p:spPr>
        <p:txBody>
          <a:bodyPr>
            <a:noAutofit/>
          </a:bodyPr>
          <a:lstStyle/>
          <a:p>
            <a:r>
              <a:rPr lang="en-US" sz="5400" dirty="0" smtClean="0"/>
              <a:t>Fruit and Vegetables…</a:t>
            </a:r>
            <a:endParaRPr lang="en-US" sz="5400" dirty="0"/>
          </a:p>
        </p:txBody>
      </p:sp>
      <p:sp>
        <p:nvSpPr>
          <p:cNvPr id="7" name="TextBox 6"/>
          <p:cNvSpPr txBox="1"/>
          <p:nvPr/>
        </p:nvSpPr>
        <p:spPr>
          <a:xfrm>
            <a:off x="457200" y="2758844"/>
            <a:ext cx="7494104" cy="3970318"/>
          </a:xfrm>
          <a:prstGeom prst="rect">
            <a:avLst/>
          </a:prstGeom>
          <a:noFill/>
        </p:spPr>
        <p:txBody>
          <a:bodyPr wrap="square" rtlCol="0">
            <a:spAutoFit/>
          </a:bodyPr>
          <a:lstStyle/>
          <a:p>
            <a:r>
              <a:rPr lang="en-US" sz="2800" dirty="0" smtClean="0"/>
              <a:t>Fruit and vegetables provide </a:t>
            </a:r>
            <a:r>
              <a:rPr lang="en-US" sz="2800" dirty="0" err="1" smtClean="0"/>
              <a:t>fibre</a:t>
            </a:r>
            <a:r>
              <a:rPr lang="en-US" sz="2800" dirty="0" smtClean="0"/>
              <a:t> and vitamins.</a:t>
            </a:r>
          </a:p>
          <a:p>
            <a:endParaRPr lang="en-US" sz="2800" dirty="0"/>
          </a:p>
          <a:p>
            <a:r>
              <a:rPr lang="en-US" sz="2800" dirty="0" smtClean="0">
                <a:solidFill>
                  <a:schemeClr val="bg1">
                    <a:lumMod val="20000"/>
                    <a:lumOff val="80000"/>
                  </a:schemeClr>
                </a:solidFill>
              </a:rPr>
              <a:t>If you don’t eat enough </a:t>
            </a:r>
            <a:r>
              <a:rPr lang="en-US" sz="2800" dirty="0" err="1" smtClean="0">
                <a:solidFill>
                  <a:schemeClr val="bg1">
                    <a:lumMod val="20000"/>
                    <a:lumOff val="80000"/>
                  </a:schemeClr>
                </a:solidFill>
              </a:rPr>
              <a:t>fibre</a:t>
            </a:r>
            <a:r>
              <a:rPr lang="en-US" sz="2800" dirty="0" smtClean="0">
                <a:solidFill>
                  <a:schemeClr val="bg1">
                    <a:lumMod val="20000"/>
                    <a:lumOff val="80000"/>
                  </a:schemeClr>
                </a:solidFill>
              </a:rPr>
              <a:t>, it can become difficult to go for a poo. Vitamins help keep you fit and healthy- they create an army which can fight off bugs and bacteria. </a:t>
            </a:r>
          </a:p>
          <a:p>
            <a:endParaRPr lang="en-US" sz="2800" dirty="0">
              <a:solidFill>
                <a:schemeClr val="bg1">
                  <a:lumMod val="20000"/>
                  <a:lumOff val="80000"/>
                </a:schemeClr>
              </a:solidFill>
            </a:endParaRPr>
          </a:p>
          <a:p>
            <a:r>
              <a:rPr lang="en-US" sz="2800" dirty="0" smtClean="0">
                <a:solidFill>
                  <a:schemeClr val="bg1">
                    <a:lumMod val="20000"/>
                    <a:lumOff val="80000"/>
                  </a:schemeClr>
                </a:solidFill>
              </a:rPr>
              <a:t>You should eat at least 5 portions of fruit and veg each day…</a:t>
            </a:r>
            <a:endParaRPr lang="en-US" sz="2800" dirty="0">
              <a:solidFill>
                <a:schemeClr val="bg1">
                  <a:lumMod val="20000"/>
                  <a:lumOff val="80000"/>
                </a:schemeClr>
              </a:solidFill>
            </a:endParaRP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ackgroundRemoval t="4651" b="88837" l="5500" r="93500"/>
                    </a14:imgEffect>
                  </a14:imgLayer>
                </a14:imgProps>
              </a:ext>
            </a:extLst>
          </a:blip>
          <a:stretch>
            <a:fillRect/>
          </a:stretch>
        </p:blipFill>
        <p:spPr>
          <a:xfrm>
            <a:off x="0" y="466973"/>
            <a:ext cx="2540000" cy="2730500"/>
          </a:xfrm>
          <a:prstGeom prst="rect">
            <a:avLst/>
          </a:prstGeom>
        </p:spPr>
      </p:pic>
      <p:pic>
        <p:nvPicPr>
          <p:cNvPr id="8" name="Picture 7"/>
          <p:cNvPicPr>
            <a:picLocks noChangeAspect="1"/>
          </p:cNvPicPr>
          <p:nvPr/>
        </p:nvPicPr>
        <p:blipFill>
          <a:blip r:embed="rId4">
            <a:extLst>
              <a:ext uri="{BEBA8EAE-BF5A-486C-A8C5-ECC9F3942E4B}">
                <a14:imgProps xmlns:a14="http://schemas.microsoft.com/office/drawing/2010/main">
                  <a14:imgLayer r:embed="rId5">
                    <a14:imgEffect>
                      <a14:backgroundRemoval t="592" b="91124" l="0" r="100000"/>
                    </a14:imgEffect>
                  </a14:imgLayer>
                </a14:imgProps>
              </a:ext>
            </a:extLst>
          </a:blip>
          <a:stretch>
            <a:fillRect/>
          </a:stretch>
        </p:blipFill>
        <p:spPr>
          <a:xfrm>
            <a:off x="6310911" y="3871276"/>
            <a:ext cx="2540000" cy="2146300"/>
          </a:xfrm>
          <a:prstGeom prst="rect">
            <a:avLst/>
          </a:prstGeom>
        </p:spPr>
      </p:pic>
      <p:pic>
        <p:nvPicPr>
          <p:cNvPr id="9" name="Picture 8"/>
          <p:cNvPicPr>
            <a:picLocks noChangeAspect="1"/>
          </p:cNvPicPr>
          <p:nvPr/>
        </p:nvPicPr>
        <p:blipFill>
          <a:blip r:embed="rId6">
            <a:extLst>
              <a:ext uri="{BEBA8EAE-BF5A-486C-A8C5-ECC9F3942E4B}">
                <a14:imgProps xmlns:a14="http://schemas.microsoft.com/office/drawing/2010/main">
                  <a14:imgLayer r:embed="rId7">
                    <a14:imgEffect>
                      <a14:backgroundRemoval t="4167" b="90278" l="4000" r="98500">
                        <a14:foregroundMark x1="65500" y1="68056" x2="65500" y2="68056"/>
                        <a14:foregroundMark x1="50500" y1="57639" x2="50500" y2="57639"/>
                        <a14:foregroundMark x1="39000" y1="58333" x2="39000" y2="58333"/>
                        <a14:foregroundMark x1="31000" y1="65278" x2="31000" y2="65278"/>
                        <a14:foregroundMark x1="45000" y1="73611" x2="45000" y2="73611"/>
                      </a14:backgroundRemoval>
                    </a14:imgEffect>
                  </a14:imgLayer>
                </a14:imgProps>
              </a:ext>
            </a:extLst>
          </a:blip>
          <a:stretch>
            <a:fillRect/>
          </a:stretch>
        </p:blipFill>
        <p:spPr>
          <a:xfrm>
            <a:off x="6310911" y="1267431"/>
            <a:ext cx="2540000" cy="1828800"/>
          </a:xfrm>
          <a:prstGeom prst="rect">
            <a:avLst/>
          </a:prstGeom>
        </p:spPr>
      </p:pic>
    </p:spTree>
    <p:extLst>
      <p:ext uri="{BB962C8B-B14F-4D97-AF65-F5344CB8AC3E}">
        <p14:creationId xmlns:p14="http://schemas.microsoft.com/office/powerpoint/2010/main" val="474592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0516" y="274638"/>
            <a:ext cx="7150454" cy="1143000"/>
          </a:xfrm>
        </p:spPr>
        <p:txBody>
          <a:bodyPr>
            <a:noAutofit/>
          </a:bodyPr>
          <a:lstStyle/>
          <a:p>
            <a:r>
              <a:rPr lang="en-US" sz="5400" dirty="0" smtClean="0"/>
              <a:t>Fats and sugars…</a:t>
            </a:r>
            <a:endParaRPr lang="en-US" sz="5400" dirty="0"/>
          </a:p>
        </p:txBody>
      </p:sp>
      <p:sp>
        <p:nvSpPr>
          <p:cNvPr id="7" name="TextBox 6"/>
          <p:cNvSpPr txBox="1"/>
          <p:nvPr/>
        </p:nvSpPr>
        <p:spPr>
          <a:xfrm>
            <a:off x="457200" y="2953357"/>
            <a:ext cx="7494104" cy="3539431"/>
          </a:xfrm>
          <a:prstGeom prst="rect">
            <a:avLst/>
          </a:prstGeom>
          <a:noFill/>
        </p:spPr>
        <p:txBody>
          <a:bodyPr wrap="square" rtlCol="0">
            <a:spAutoFit/>
          </a:bodyPr>
          <a:lstStyle/>
          <a:p>
            <a:r>
              <a:rPr lang="en-US" sz="2800" dirty="0" smtClean="0"/>
              <a:t>Fats and sugars help provide energy.</a:t>
            </a:r>
          </a:p>
          <a:p>
            <a:endParaRPr lang="en-US" sz="2800" dirty="0"/>
          </a:p>
          <a:p>
            <a:r>
              <a:rPr lang="en-US" sz="2800" dirty="0" smtClean="0">
                <a:solidFill>
                  <a:schemeClr val="bg1">
                    <a:lumMod val="20000"/>
                    <a:lumOff val="80000"/>
                  </a:schemeClr>
                </a:solidFill>
              </a:rPr>
              <a:t>Our bodies are really clever, and store the spare energy from fats until your body needs it, but you shouldn’t eat too many fats! Sugars provide short bursts of energy, which don’t last for </a:t>
            </a:r>
          </a:p>
          <a:p>
            <a:r>
              <a:rPr lang="en-US" sz="2800" dirty="0" smtClean="0">
                <a:solidFill>
                  <a:schemeClr val="bg1">
                    <a:lumMod val="20000"/>
                    <a:lumOff val="80000"/>
                  </a:schemeClr>
                </a:solidFill>
              </a:rPr>
              <a:t>very long and might make you a little </a:t>
            </a:r>
          </a:p>
          <a:p>
            <a:r>
              <a:rPr lang="en-US" sz="2800" dirty="0" smtClean="0">
                <a:solidFill>
                  <a:schemeClr val="bg1">
                    <a:lumMod val="20000"/>
                    <a:lumOff val="80000"/>
                  </a:schemeClr>
                </a:solidFill>
              </a:rPr>
              <a:t>hyperactive! </a:t>
            </a:r>
            <a:endParaRPr lang="en-US" sz="2800" dirty="0">
              <a:solidFill>
                <a:schemeClr val="bg1">
                  <a:lumMod val="20000"/>
                  <a:lumOff val="80000"/>
                </a:schemeClr>
              </a:solidFill>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7206734" y="5400588"/>
            <a:ext cx="1270000" cy="1092200"/>
          </a:xfrm>
          <a:prstGeom prst="rect">
            <a:avLst/>
          </a:prstGeom>
        </p:spPr>
      </p:pic>
      <p:pic>
        <p:nvPicPr>
          <p:cNvPr id="5" name="Picture 4"/>
          <p:cNvPicPr>
            <a:picLocks noChangeAspect="1"/>
          </p:cNvPicPr>
          <p:nvPr/>
        </p:nvPicPr>
        <p:blipFill>
          <a:blip r:embed="rId4">
            <a:extLst>
              <a:ext uri="{BEBA8EAE-BF5A-486C-A8C5-ECC9F3942E4B}">
                <a14:imgProps xmlns:a14="http://schemas.microsoft.com/office/drawing/2010/main">
                  <a14:imgLayer r:embed="rId5">
                    <a14:imgEffect>
                      <a14:backgroundRemoval t="498" b="100000" l="0" r="100000">
                        <a14:foregroundMark x1="67667" y1="12189" x2="67667" y2="12189"/>
                        <a14:foregroundMark x1="37667" y1="12189" x2="37667" y2="12189"/>
                        <a14:foregroundMark x1="61167" y1="8209" x2="61167" y2="8209"/>
                        <a14:foregroundMark x1="68167" y1="19154" x2="68167" y2="19154"/>
                        <a14:backgroundMark x1="63667" y1="15423" x2="63667" y2="15423"/>
                        <a14:backgroundMark x1="65500" y1="69900" x2="65500" y2="69900"/>
                        <a14:backgroundMark x1="96833" y1="95274" x2="96833" y2="95274"/>
                      </a14:backgroundRemoval>
                    </a14:imgEffect>
                  </a14:imgLayer>
                </a14:imgProps>
              </a:ext>
            </a:extLst>
          </a:blip>
          <a:stretch>
            <a:fillRect/>
          </a:stretch>
        </p:blipFill>
        <p:spPr>
          <a:xfrm>
            <a:off x="347162" y="975976"/>
            <a:ext cx="2631936" cy="1763397"/>
          </a:xfrm>
          <a:prstGeom prst="rect">
            <a:avLst/>
          </a:prstGeom>
        </p:spPr>
      </p:pic>
      <p:pic>
        <p:nvPicPr>
          <p:cNvPr id="6" name="Picture 5"/>
          <p:cNvPicPr>
            <a:picLocks noChangeAspect="1"/>
          </p:cNvPicPr>
          <p:nvPr/>
        </p:nvPicPr>
        <p:blipFill>
          <a:blip r:embed="rId6">
            <a:extLst>
              <a:ext uri="{BEBA8EAE-BF5A-486C-A8C5-ECC9F3942E4B}">
                <a14:imgProps xmlns:a14="http://schemas.microsoft.com/office/drawing/2010/main">
                  <a14:imgLayer r:embed="rId7">
                    <a14:imgEffect>
                      <a14:backgroundRemoval t="5534" b="89921" l="0" r="89647"/>
                    </a14:imgEffect>
                  </a14:imgLayer>
                </a14:imgProps>
              </a:ext>
            </a:extLst>
          </a:blip>
          <a:stretch>
            <a:fillRect/>
          </a:stretch>
        </p:blipFill>
        <p:spPr>
          <a:xfrm rot="20771666">
            <a:off x="6586385" y="1144191"/>
            <a:ext cx="2394585" cy="2850965"/>
          </a:xfrm>
          <a:prstGeom prst="rect">
            <a:avLst/>
          </a:prstGeom>
        </p:spPr>
      </p:pic>
    </p:spTree>
    <p:extLst>
      <p:ext uri="{BB962C8B-B14F-4D97-AF65-F5344CB8AC3E}">
        <p14:creationId xmlns:p14="http://schemas.microsoft.com/office/powerpoint/2010/main" val="1989230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23770" cy="1143000"/>
          </a:xfrm>
        </p:spPr>
        <p:txBody>
          <a:bodyPr>
            <a:noAutofit/>
          </a:bodyPr>
          <a:lstStyle/>
          <a:p>
            <a:r>
              <a:rPr lang="en-US" sz="5400" dirty="0" smtClean="0"/>
              <a:t>So how much should you eat?</a:t>
            </a:r>
            <a:endParaRPr lang="en-US" sz="5400" dirty="0"/>
          </a:p>
        </p:txBody>
      </p:sp>
      <p:sp>
        <p:nvSpPr>
          <p:cNvPr id="7" name="TextBox 6"/>
          <p:cNvSpPr txBox="1"/>
          <p:nvPr/>
        </p:nvSpPr>
        <p:spPr>
          <a:xfrm>
            <a:off x="857625" y="1305721"/>
            <a:ext cx="7494104" cy="954107"/>
          </a:xfrm>
          <a:prstGeom prst="rect">
            <a:avLst/>
          </a:prstGeom>
          <a:noFill/>
        </p:spPr>
        <p:txBody>
          <a:bodyPr wrap="square" rtlCol="0">
            <a:spAutoFit/>
          </a:bodyPr>
          <a:lstStyle/>
          <a:p>
            <a:pPr algn="ctr"/>
            <a:r>
              <a:rPr lang="en-US" sz="2800" dirty="0" smtClean="0"/>
              <a:t>This plate shows you how much of each food group you should eat each day…</a:t>
            </a:r>
            <a:endParaRPr lang="en-US" sz="2800" dirty="0">
              <a:solidFill>
                <a:schemeClr val="bg1">
                  <a:lumMod val="20000"/>
                  <a:lumOff val="80000"/>
                </a:schemeClr>
              </a:solidFill>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2181" b="100000" l="4297" r="90234">
                        <a14:foregroundMark x1="66406" y1="80997" x2="66406" y2="80997"/>
                        <a14:foregroundMark x1="70117" y1="82243" x2="70117" y2="82243"/>
                        <a14:foregroundMark x1="79492" y1="82866" x2="79492" y2="82866"/>
                        <a14:foregroundMark x1="43555" y1="95950" x2="43555" y2="95950"/>
                        <a14:foregroundMark x1="35156" y1="91277" x2="35156" y2="91277"/>
                        <a14:foregroundMark x1="10547" y1="70717" x2="10547" y2="70717"/>
                        <a14:foregroundMark x1="24805" y1="71340" x2="24805" y2="71340"/>
                        <a14:foregroundMark x1="13477" y1="72274" x2="13477" y2="72274"/>
                        <a14:foregroundMark x1="14648" y1="72274" x2="14648" y2="72274"/>
                        <a14:backgroundMark x1="21875" y1="74455" x2="21875" y2="74455"/>
                        <a14:backgroundMark x1="16797" y1="73832" x2="16797" y2="73832"/>
                      </a14:backgroundRemoval>
                    </a14:imgEffect>
                  </a14:imgLayer>
                </a14:imgProps>
              </a:ext>
            </a:extLst>
          </a:blip>
          <a:stretch>
            <a:fillRect/>
          </a:stretch>
        </p:blipFill>
        <p:spPr>
          <a:xfrm>
            <a:off x="1320800" y="2259828"/>
            <a:ext cx="6502400" cy="4076700"/>
          </a:xfrm>
          <a:prstGeom prst="rect">
            <a:avLst/>
          </a:prstGeom>
        </p:spPr>
      </p:pic>
    </p:spTree>
    <p:extLst>
      <p:ext uri="{BB962C8B-B14F-4D97-AF65-F5344CB8AC3E}">
        <p14:creationId xmlns:p14="http://schemas.microsoft.com/office/powerpoint/2010/main" val="442436572"/>
      </p:ext>
    </p:extLst>
  </p:cSld>
  <p:clrMapOvr>
    <a:masterClrMapping/>
  </p:clrMapOvr>
</p:sld>
</file>

<file path=ppt/theme/theme1.xml><?xml version="1.0" encoding="utf-8"?>
<a:theme xmlns:a="http://schemas.openxmlformats.org/drawingml/2006/main" name="School Current">
  <a:themeElements>
    <a:clrScheme name="School">
      <a:dk1>
        <a:srgbClr val="64009E"/>
      </a:dk1>
      <a:lt1>
        <a:srgbClr val="614596"/>
      </a:lt1>
      <a:dk2>
        <a:srgbClr val="583685"/>
      </a:dk2>
      <a:lt2>
        <a:srgbClr val="684794"/>
      </a:lt2>
      <a:accent1>
        <a:srgbClr val="4F81BD"/>
      </a:accent1>
      <a:accent2>
        <a:srgbClr val="C0504D"/>
      </a:accent2>
      <a:accent3>
        <a:srgbClr val="9BBB59"/>
      </a:accent3>
      <a:accent4>
        <a:srgbClr val="8064A2"/>
      </a:accent4>
      <a:accent5>
        <a:srgbClr val="4BACC6"/>
      </a:accent5>
      <a:accent6>
        <a:srgbClr val="F79646"/>
      </a:accent6>
      <a:hlink>
        <a:srgbClr val="513080"/>
      </a:hlink>
      <a:folHlink>
        <a:srgbClr val="65289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School Current.thmx</Template>
  <TotalTime>52</TotalTime>
  <Words>287</Words>
  <Application>Microsoft Office PowerPoint</Application>
  <PresentationFormat>On-screen Show (4:3)</PresentationFormat>
  <Paragraphs>33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School Current</vt:lpstr>
      <vt:lpstr>Types of Food</vt:lpstr>
      <vt:lpstr>L.O. To know the names of the 5 food types, and know their jobs. + I can understand why each food type is important. + I can group foods into types.</vt:lpstr>
      <vt:lpstr>Carbohydrates…</vt:lpstr>
      <vt:lpstr>Proteins…</vt:lpstr>
      <vt:lpstr>Dairy…</vt:lpstr>
      <vt:lpstr>Fruit and Vegetables…</vt:lpstr>
      <vt:lpstr>Fats and sugars…</vt:lpstr>
      <vt:lpstr>So how much should you eat?</vt:lpstr>
    </vt:vector>
  </TitlesOfParts>
  <Company>All Saints Junior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Types of Food</dc:title>
  <dc:creator>Natalie Needham</dc:creator>
  <cp:lastModifiedBy>Windows User</cp:lastModifiedBy>
  <cp:revision>7</cp:revision>
  <dcterms:created xsi:type="dcterms:W3CDTF">2012-09-12T19:44:48Z</dcterms:created>
  <dcterms:modified xsi:type="dcterms:W3CDTF">2021-01-25T19:49:40Z</dcterms:modified>
</cp:coreProperties>
</file>