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63" r:id="rId5"/>
    <p:sldId id="261" r:id="rId6"/>
    <p:sldId id="260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949" autoAdjust="0"/>
    <p:restoredTop sz="92520" autoAdjust="0"/>
  </p:normalViewPr>
  <p:slideViewPr>
    <p:cSldViewPr>
      <p:cViewPr varScale="1">
        <p:scale>
          <a:sx n="69" d="100"/>
          <a:sy n="69" d="100"/>
        </p:scale>
        <p:origin x="996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D919F0-2AEC-4E70-9C94-457CBD2A1F80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51C4A3-4C8E-4F9A-95F2-DCDB16FDA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581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51C4A3-4C8E-4F9A-95F2-DCDB16FDAE2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469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282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812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238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3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054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071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205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98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12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086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353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A0149-7C49-4F8D-A8F7-B3F09E38B620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34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4543" y="2564904"/>
            <a:ext cx="7499866" cy="1296144"/>
          </a:xfrm>
        </p:spPr>
        <p:txBody>
          <a:bodyPr>
            <a:noAutofit/>
          </a:bodyPr>
          <a:lstStyle/>
          <a:p>
            <a:r>
              <a:rPr lang="en-GB" sz="5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Rule 18: prefixes</a:t>
            </a:r>
            <a:endParaRPr lang="en-GB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7875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Teacher 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information</a:t>
            </a:r>
            <a:endParaRPr lang="en-GB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496" y="1340768"/>
            <a:ext cx="9073008" cy="5184576"/>
          </a:xfrm>
        </p:spPr>
        <p:txBody>
          <a:bodyPr>
            <a:noAutofit/>
          </a:bodyPr>
          <a:lstStyle/>
          <a:p>
            <a:r>
              <a:rPr lang="en-GB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This teaching resource is organised into four sections:       </a:t>
            </a:r>
            <a:r>
              <a:rPr lang="en-GB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1) </a:t>
            </a:r>
            <a:r>
              <a:rPr lang="en-GB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Explanation of the rule  </a:t>
            </a:r>
            <a:r>
              <a:rPr lang="en-GB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2) </a:t>
            </a:r>
            <a:r>
              <a:rPr lang="en-GB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Examples of key words that fit the rule  </a:t>
            </a:r>
            <a:r>
              <a:rPr lang="en-GB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3)</a:t>
            </a:r>
            <a:r>
              <a:rPr lang="en-GB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Opportunities to practise  </a:t>
            </a:r>
            <a:r>
              <a:rPr lang="en-GB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4) </a:t>
            </a:r>
            <a:r>
              <a:rPr lang="en-GB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Further examples of commonly used words following the rule &amp; some notable exceptions.</a:t>
            </a:r>
          </a:p>
          <a:p>
            <a:r>
              <a:rPr lang="en-GB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These slides are intended as a starting point for teaching this rule.  The lists of words given at the end might be used for card sorting exercises or a variety of spelling games.</a:t>
            </a:r>
          </a:p>
          <a:p>
            <a:r>
              <a:rPr lang="en-GB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Words where a hyphen is required between the prefix and root word are covered in </a:t>
            </a:r>
            <a:r>
              <a:rPr lang="en-GB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Rule 29</a:t>
            </a:r>
            <a:r>
              <a:rPr lang="en-GB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047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179511" y="4467890"/>
            <a:ext cx="8784976" cy="2273478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1) Rule 18: Explanation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ontent Placeholder 2"/>
          <p:cNvSpPr txBox="1">
            <a:spLocks/>
          </p:cNvSpPr>
          <p:nvPr/>
        </p:nvSpPr>
        <p:spPr>
          <a:xfrm>
            <a:off x="0" y="1052736"/>
            <a:ext cx="9144000" cy="8369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Prefixes are added to the start of a </a:t>
            </a: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179512" y="1723350"/>
            <a:ext cx="8784975" cy="202377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179512" y="1700807"/>
            <a:ext cx="8784975" cy="18925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un</a:t>
            </a:r>
            <a:r>
              <a:rPr lang="en-GB" sz="3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plug       </a:t>
            </a:r>
            <a:r>
              <a:rPr lang="en-GB" sz="3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anti</a:t>
            </a:r>
            <a:r>
              <a:rPr lang="en-GB" sz="3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social</a:t>
            </a:r>
            <a:r>
              <a:rPr lang="en-GB" sz="3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</a:t>
            </a:r>
            <a:r>
              <a:rPr lang="en-GB" sz="3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sub</a:t>
            </a:r>
            <a:r>
              <a:rPr lang="en-GB" sz="3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marine</a:t>
            </a:r>
          </a:p>
          <a:p>
            <a:pPr marL="0" indent="0" algn="ctr">
              <a:buNone/>
            </a:pPr>
            <a:r>
              <a:rPr lang="en-GB" sz="3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</a:t>
            </a:r>
            <a:r>
              <a:rPr lang="en-GB" sz="3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claim       </a:t>
            </a:r>
            <a:r>
              <a:rPr lang="en-GB" sz="3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dis</a:t>
            </a:r>
            <a:r>
              <a:rPr lang="en-GB" sz="3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approve</a:t>
            </a:r>
            <a:r>
              <a:rPr lang="en-GB" sz="3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</a:t>
            </a:r>
            <a:r>
              <a:rPr lang="en-GB" sz="3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</a:t>
            </a:r>
            <a:r>
              <a:rPr lang="en-GB" sz="3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view </a:t>
            </a:r>
            <a:r>
              <a:rPr lang="en-GB" sz="3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auto</a:t>
            </a:r>
            <a:r>
              <a:rPr lang="en-GB" sz="3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matic       </a:t>
            </a:r>
            <a:r>
              <a:rPr lang="en-GB" sz="3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semi</a:t>
            </a:r>
            <a:r>
              <a:rPr lang="en-GB" sz="3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circle</a:t>
            </a:r>
            <a:endParaRPr lang="en-GB" sz="3800" b="1" u="sng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4440014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un: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not / reversal      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anti: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against</a:t>
            </a:r>
          </a:p>
          <a:p>
            <a:pPr algn="ctr"/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sub: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below / nearly      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re: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again</a:t>
            </a:r>
          </a:p>
          <a:p>
            <a:pPr algn="ctr"/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dis: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removal / not     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pre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before in time</a:t>
            </a:r>
          </a:p>
          <a:p>
            <a:pPr algn="ctr"/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auto: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by itself      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semi: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half / partly</a:t>
            </a:r>
            <a:endParaRPr lang="en-GB" sz="3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0" y="3787651"/>
            <a:ext cx="9144000" cy="8369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How do these prefixes change the meaning?</a:t>
            </a:r>
          </a:p>
        </p:txBody>
      </p:sp>
    </p:spTree>
    <p:extLst>
      <p:ext uri="{BB962C8B-B14F-4D97-AF65-F5344CB8AC3E}">
        <p14:creationId xmlns:p14="http://schemas.microsoft.com/office/powerpoint/2010/main" val="2266679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179511" y="3223429"/>
            <a:ext cx="8784976" cy="108872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1) Rule 18: Explanation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ontent Placeholder 2"/>
          <p:cNvSpPr txBox="1">
            <a:spLocks/>
          </p:cNvSpPr>
          <p:nvPr/>
        </p:nvSpPr>
        <p:spPr>
          <a:xfrm>
            <a:off x="-28576" y="1052736"/>
            <a:ext cx="9252520" cy="8369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‘un’</a:t>
            </a:r>
            <a:r>
              <a:rPr lang="en-GB" sz="3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GB" sz="3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‘dis’</a:t>
            </a:r>
            <a:r>
              <a:rPr lang="en-GB" sz="3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and </a:t>
            </a:r>
            <a:r>
              <a:rPr lang="en-GB" sz="3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3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mis</a:t>
            </a:r>
            <a:r>
              <a:rPr lang="en-GB" sz="3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all have negative meanings.  </a:t>
            </a:r>
            <a:endParaRPr lang="en-GB" sz="3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r>
              <a:rPr lang="en-GB" sz="3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‘in’</a:t>
            </a:r>
            <a:r>
              <a:rPr lang="en-GB" sz="3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can mean </a:t>
            </a:r>
            <a:r>
              <a:rPr lang="en-GB" sz="33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not</a:t>
            </a:r>
            <a:r>
              <a:rPr lang="en-GB" sz="3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 It may also be spelt </a:t>
            </a:r>
            <a:r>
              <a:rPr lang="en-GB" sz="3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3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ir</a:t>
            </a:r>
            <a:r>
              <a:rPr lang="en-GB" sz="3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GB" sz="3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3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il</a:t>
            </a:r>
            <a:r>
              <a:rPr lang="en-GB" sz="3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&amp; </a:t>
            </a:r>
            <a:r>
              <a:rPr lang="en-GB" sz="3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3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im</a:t>
            </a:r>
            <a:r>
              <a:rPr lang="en-GB" sz="3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179512" y="2371423"/>
            <a:ext cx="8784975" cy="73332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179512" y="2348880"/>
            <a:ext cx="8784975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</a:t>
            </a:r>
            <a:r>
              <a:rPr lang="en-GB" sz="3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correct      </a:t>
            </a:r>
            <a:r>
              <a:rPr lang="en-GB" sz="3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il</a:t>
            </a:r>
            <a:r>
              <a:rPr lang="en-GB" sz="3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legal      </a:t>
            </a:r>
            <a:r>
              <a:rPr lang="en-GB" sz="3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im</a:t>
            </a:r>
            <a:r>
              <a:rPr lang="en-GB" sz="3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proper</a:t>
            </a:r>
            <a:r>
              <a:rPr lang="en-GB" sz="3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</a:t>
            </a:r>
            <a:r>
              <a:rPr lang="en-GB" sz="3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ir</a:t>
            </a:r>
            <a:r>
              <a:rPr lang="en-GB" sz="3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regular</a:t>
            </a:r>
            <a:endParaRPr lang="en-GB" sz="3800" b="1" u="sng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3195553"/>
            <a:ext cx="9144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il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before an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‘l’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im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before an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‘m’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or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‘p’ </a:t>
            </a:r>
            <a:endParaRPr lang="en-GB" sz="3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ir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before an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‘r’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in: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before anything else</a:t>
            </a:r>
            <a:endParaRPr lang="en-GB" sz="3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4" name="Picture 13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3" t="13111" r="7489" b="8502"/>
          <a:stretch/>
        </p:blipFill>
        <p:spPr bwMode="auto">
          <a:xfrm>
            <a:off x="5196631" y="4762095"/>
            <a:ext cx="1656184" cy="1512168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Content Placeholder 2"/>
          <p:cNvSpPr txBox="1">
            <a:spLocks/>
          </p:cNvSpPr>
          <p:nvPr/>
        </p:nvSpPr>
        <p:spPr>
          <a:xfrm>
            <a:off x="6876256" y="4762095"/>
            <a:ext cx="2267744" cy="8369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Remember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mp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!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179511" y="4464104"/>
            <a:ext cx="4680521" cy="220525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179510" y="4437112"/>
            <a:ext cx="4680521" cy="8369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‘in’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ir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il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im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79512" y="5086236"/>
            <a:ext cx="468051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possible     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logical</a:t>
            </a:r>
            <a:endParaRPr lang="en-GB" sz="3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rational     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active</a:t>
            </a:r>
            <a:endParaRPr lang="en-GB" sz="3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7020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2) Rule 18: Examples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0" y="1321656"/>
            <a:ext cx="9144000" cy="811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How does the prefix change the meaning?</a:t>
            </a:r>
          </a:p>
        </p:txBody>
      </p:sp>
      <p:sp>
        <p:nvSpPr>
          <p:cNvPr id="24" name="Rectangle 23"/>
          <p:cNvSpPr/>
          <p:nvPr/>
        </p:nvSpPr>
        <p:spPr>
          <a:xfrm>
            <a:off x="0" y="5373216"/>
            <a:ext cx="918051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Which other words can you think of with these prefixes?</a:t>
            </a:r>
            <a:endParaRPr lang="en-GB" sz="3500" b="1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44575" y="2276872"/>
            <a:ext cx="8856984" cy="259228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323528" y="2248850"/>
            <a:ext cx="2520280" cy="34123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un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finished</a:t>
            </a:r>
            <a:endParaRPr lang="en-GB" b="1" u="sng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dis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contented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sub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standard</a:t>
            </a:r>
            <a:endParaRPr lang="en-GB" b="1" u="sng" dirty="0" smtClean="0">
              <a:solidFill>
                <a:srgbClr val="FF0000"/>
              </a:solidFill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6703735" y="1700808"/>
            <a:ext cx="2188745" cy="34123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endParaRPr lang="en-GB" sz="35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3236475" y="2248850"/>
            <a:ext cx="2930577" cy="34123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play</a:t>
            </a:r>
            <a:endParaRPr lang="en-GB" b="1" u="sng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auto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biography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semi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circle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GB" b="1" dirty="0" smtClean="0">
              <a:solidFill>
                <a:srgbClr val="FF0000"/>
              </a:solidFill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6300193" y="2248850"/>
            <a:ext cx="2470022" cy="26203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ir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replaceable</a:t>
            </a:r>
            <a:endParaRPr lang="en-GB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heat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anti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clockwise</a:t>
            </a:r>
            <a:endParaRPr lang="en-GB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5456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3) Rule 18: Practice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-72008" y="1150801"/>
            <a:ext cx="9252520" cy="1342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Match the </a:t>
            </a:r>
            <a:r>
              <a:rPr lang="en-GB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to the correct prefix.</a:t>
            </a:r>
            <a:endParaRPr lang="en-GB" b="1" i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endParaRPr lang="en-GB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51520" y="2038783"/>
            <a:ext cx="2727920" cy="3528392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203848" y="2038783"/>
            <a:ext cx="2762276" cy="352839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6164559" y="2038783"/>
            <a:ext cx="2727921" cy="352839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23530" y="2470830"/>
            <a:ext cx="1080118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mis</a:t>
            </a:r>
            <a:endParaRPr lang="en-GB" sz="3000" b="1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un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dis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75948" y="1988840"/>
            <a:ext cx="1279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Starter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574629" y="1988840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1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543074" y="1988840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2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95536" y="6021288"/>
            <a:ext cx="83529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Do any have more than one answer?</a:t>
            </a:r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269862" y="2470830"/>
            <a:ext cx="1696155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fold</a:t>
            </a:r>
            <a:endParaRPr lang="en-GB" sz="3000" b="1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like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match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do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view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261040" y="2470830"/>
            <a:ext cx="1080118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sub</a:t>
            </a:r>
            <a:endParaRPr lang="en-GB" sz="3000" b="1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auto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anti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un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207372" y="2470830"/>
            <a:ext cx="1696155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pilot</a:t>
            </a:r>
            <a:endParaRPr lang="en-GB" sz="3000" b="1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dote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natural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marine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correct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211708" y="2470830"/>
            <a:ext cx="1080118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 </a:t>
            </a:r>
            <a:endParaRPr lang="en-GB" sz="3000" b="1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im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dis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mis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158040" y="2470830"/>
            <a:ext cx="1696155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appear</a:t>
            </a:r>
            <a:endParaRPr lang="en-GB" sz="3000" b="1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possible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fortune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active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occupy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451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4) Rule 18: Further examples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121792" y="1209484"/>
            <a:ext cx="1703182" cy="556087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09677" y="1182464"/>
            <a:ext cx="1505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auto</a:t>
            </a:r>
            <a:endParaRPr lang="en-GB" sz="2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92260" y="1448506"/>
            <a:ext cx="17577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autograph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autobiography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autopilot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953113" y="1209484"/>
            <a:ext cx="1677382" cy="556087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040042" y="1182464"/>
            <a:ext cx="1505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dis</a:t>
            </a:r>
            <a:endParaRPr lang="en-GB" sz="2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921036" y="1448506"/>
            <a:ext cx="17577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disappear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disable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dislike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disbelief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dissatisfaction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disadvantage</a:t>
            </a:r>
          </a:p>
          <a:p>
            <a:pPr algn="ctr"/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3727729" y="1198792"/>
            <a:ext cx="1599603" cy="556087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3757648" y="1182464"/>
            <a:ext cx="1505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</a:t>
            </a:r>
            <a:endParaRPr lang="en-GB" sz="2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784248" y="1452906"/>
            <a:ext cx="147868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preview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premature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preoccupy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prehistoric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preface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prefix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preheat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prejudge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5448377" y="1209484"/>
            <a:ext cx="1629615" cy="556087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5500128" y="1182464"/>
            <a:ext cx="1505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sub</a:t>
            </a:r>
            <a:endParaRPr lang="en-GB" sz="2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5526727" y="1448506"/>
            <a:ext cx="147868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submarine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substandard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suburban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subdivision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subcontract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7178008" y="1192698"/>
            <a:ext cx="1811939" cy="556701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7178006" y="1124744"/>
            <a:ext cx="178279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Note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7178008" y="1542504"/>
            <a:ext cx="186738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These letters do not always act as a prefix at the start of a word</a:t>
            </a:r>
          </a:p>
          <a:p>
            <a:pPr algn="ctr"/>
            <a:endParaRPr lang="en-GB" sz="5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E.g. under, distant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Some prefixes have more than one meaning </a:t>
            </a:r>
          </a:p>
          <a:p>
            <a:pPr algn="ctr"/>
            <a:endParaRPr lang="en-GB" sz="5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E.g.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‘in’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can mean not / without </a:t>
            </a:r>
            <a:r>
              <a:rPr lang="en-GB" sz="20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(intolerant)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or into / towards </a:t>
            </a:r>
            <a:r>
              <a:rPr lang="en-GB" sz="20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(incoming)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36276" y="2414069"/>
            <a:ext cx="1505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</a:t>
            </a:r>
            <a:r>
              <a:rPr lang="en-GB" sz="20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is</a:t>
            </a:r>
            <a:endParaRPr lang="en-GB" sz="2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92260" y="2680111"/>
            <a:ext cx="17577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misfortune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misunderstand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mislead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misplace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misconduct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mismatch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misread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2066008" y="3277687"/>
            <a:ext cx="1505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un</a:t>
            </a:r>
            <a:endParaRPr lang="en-GB" sz="2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2066008" y="3548129"/>
            <a:ext cx="147868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undo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unfold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unafraid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unnatural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uncertain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unbolt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unaware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unable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unhelpful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unhappy</a:t>
            </a:r>
          </a:p>
        </p:txBody>
      </p:sp>
      <p:sp>
        <p:nvSpPr>
          <p:cNvPr id="45" name="Rectangle 44"/>
          <p:cNvSpPr/>
          <p:nvPr/>
        </p:nvSpPr>
        <p:spPr>
          <a:xfrm>
            <a:off x="3771936" y="3901604"/>
            <a:ext cx="1505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</a:t>
            </a:r>
            <a:endParaRPr lang="en-GB" sz="2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3822776" y="4167646"/>
            <a:ext cx="14786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retry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replace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recall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redo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restock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repay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renew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reassure</a:t>
            </a:r>
          </a:p>
          <a:p>
            <a:pPr algn="ctr"/>
            <a:endParaRPr lang="en-GB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219347" y="4849567"/>
            <a:ext cx="1505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anti</a:t>
            </a:r>
            <a:endParaRPr lang="en-GB" sz="2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151080" y="5115609"/>
            <a:ext cx="162689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antisocial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anticlockwise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antibiotic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antidote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antiseptic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5385256" y="3026437"/>
            <a:ext cx="17933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</a:t>
            </a:r>
            <a:r>
              <a:rPr lang="en-GB" sz="1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/</a:t>
            </a:r>
            <a:r>
              <a:rPr lang="en-GB" sz="1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0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im</a:t>
            </a:r>
            <a:r>
              <a:rPr lang="en-GB" sz="1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/</a:t>
            </a:r>
            <a:r>
              <a:rPr lang="en-GB" sz="1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0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il</a:t>
            </a:r>
            <a:r>
              <a:rPr lang="en-GB" sz="1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/</a:t>
            </a:r>
            <a:r>
              <a:rPr lang="en-GB" sz="1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0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ir</a:t>
            </a:r>
            <a:endParaRPr lang="en-GB" sz="2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5526727" y="3292479"/>
            <a:ext cx="147868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illiterate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incorrect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immodest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illegal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immortal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impossible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irregular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illogical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inactive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irrational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intolerant</a:t>
            </a:r>
          </a:p>
        </p:txBody>
      </p:sp>
    </p:spTree>
    <p:extLst>
      <p:ext uri="{BB962C8B-B14F-4D97-AF65-F5344CB8AC3E}">
        <p14:creationId xmlns:p14="http://schemas.microsoft.com/office/powerpoint/2010/main" val="1547023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3789</TotalTime>
  <Words>504</Words>
  <Application>Microsoft Office PowerPoint</Application>
  <PresentationFormat>On-screen Show (4:3)</PresentationFormat>
  <Paragraphs>179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Rule 18: prefixes</vt:lpstr>
      <vt:lpstr>Teacher information</vt:lpstr>
      <vt:lpstr>1) Rule 18: Explanation</vt:lpstr>
      <vt:lpstr>1) Rule 18: Explanation</vt:lpstr>
      <vt:lpstr>2) Rule 18: Examples</vt:lpstr>
      <vt:lpstr>3) Rule 18: Practice</vt:lpstr>
      <vt:lpstr>4) Rule 18: Further examples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slides - Calibri 40, bold, dark grey</dc:title>
  <dc:creator>LUrquhart</dc:creator>
  <cp:lastModifiedBy>HomeUser</cp:lastModifiedBy>
  <cp:revision>127</cp:revision>
  <dcterms:created xsi:type="dcterms:W3CDTF">2016-08-09T10:05:30Z</dcterms:created>
  <dcterms:modified xsi:type="dcterms:W3CDTF">2021-01-04T15:54:58Z</dcterms:modified>
</cp:coreProperties>
</file>