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8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86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53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32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787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7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03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410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3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63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367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24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C38BB-C1B3-4815-90E4-2C327A2E6313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087BB-2A37-4861-975F-BC3F42BC3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927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Types of sentences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74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sentence types to the punctuation used.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ABEFD37E-E215-4756-AAC0-8820403BB68B}"/>
              </a:ext>
            </a:extLst>
          </p:cNvPr>
          <p:cNvGrpSpPr/>
          <p:nvPr/>
        </p:nvGrpSpPr>
        <p:grpSpPr>
          <a:xfrm>
            <a:off x="1489046" y="1786855"/>
            <a:ext cx="5662569" cy="3137461"/>
            <a:chOff x="956345" y="1786855"/>
            <a:chExt cx="5662569" cy="313746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1353AA4E-3D60-49C4-A951-2B89E992EA84}"/>
                </a:ext>
              </a:extLst>
            </p:cNvPr>
            <p:cNvGrpSpPr/>
            <p:nvPr/>
          </p:nvGrpSpPr>
          <p:grpSpPr>
            <a:xfrm>
              <a:off x="956345" y="1786855"/>
              <a:ext cx="2994870" cy="3137461"/>
              <a:chOff x="956345" y="1786855"/>
              <a:chExt cx="2994870" cy="3137461"/>
            </a:xfrm>
          </p:grpSpPr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xmlns="" id="{CA9DD853-323E-4B44-B60F-D603C578D6E2}"/>
                  </a:ext>
                </a:extLst>
              </p:cNvPr>
              <p:cNvSpPr/>
              <p:nvPr/>
            </p:nvSpPr>
            <p:spPr>
              <a:xfrm>
                <a:off x="956345" y="1786855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Statement</a:t>
                </a:r>
              </a:p>
            </p:txBody>
          </p:sp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xmlns="" id="{E5C703BA-5B66-4DD3-805E-9F1711F8542D}"/>
                  </a:ext>
                </a:extLst>
              </p:cNvPr>
              <p:cNvSpPr/>
              <p:nvPr/>
            </p:nvSpPr>
            <p:spPr>
              <a:xfrm>
                <a:off x="956345" y="2625747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Question</a:t>
                </a:r>
              </a:p>
            </p:txBody>
          </p:sp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xmlns="" id="{CF086A0F-12D0-49A9-9205-4EC3860B4873}"/>
                  </a:ext>
                </a:extLst>
              </p:cNvPr>
              <p:cNvSpPr/>
              <p:nvPr/>
            </p:nvSpPr>
            <p:spPr>
              <a:xfrm>
                <a:off x="956345" y="3464639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Command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xmlns="" id="{54F98E20-BDEE-4D12-BE04-163EE2FB2061}"/>
                  </a:ext>
                </a:extLst>
              </p:cNvPr>
              <p:cNvSpPr/>
              <p:nvPr/>
            </p:nvSpPr>
            <p:spPr>
              <a:xfrm>
                <a:off x="956345" y="4303531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Exclamation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9351FF2C-B430-4CD6-9A0C-31E68CA720D8}"/>
                </a:ext>
              </a:extLst>
            </p:cNvPr>
            <p:cNvGrpSpPr/>
            <p:nvPr/>
          </p:nvGrpSpPr>
          <p:grpSpPr>
            <a:xfrm>
              <a:off x="5637402" y="2151724"/>
              <a:ext cx="981512" cy="2298569"/>
              <a:chOff x="956345" y="1786855"/>
              <a:chExt cx="2994870" cy="2298569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xmlns="" id="{185D4667-35EE-4561-B329-D35735D9A62C}"/>
                  </a:ext>
                </a:extLst>
              </p:cNvPr>
              <p:cNvSpPr/>
              <p:nvPr/>
            </p:nvSpPr>
            <p:spPr>
              <a:xfrm>
                <a:off x="956345" y="1786855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?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50A90A29-62CF-4B56-BDAD-F21BE70E041C}"/>
                  </a:ext>
                </a:extLst>
              </p:cNvPr>
              <p:cNvSpPr/>
              <p:nvPr/>
            </p:nvSpPr>
            <p:spPr>
              <a:xfrm>
                <a:off x="956345" y="2625747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!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xmlns="" id="{523E142E-5A25-4EA0-8F8D-3B7A4698D63C}"/>
                  </a:ext>
                </a:extLst>
              </p:cNvPr>
              <p:cNvSpPr/>
              <p:nvPr/>
            </p:nvSpPr>
            <p:spPr>
              <a:xfrm>
                <a:off x="956345" y="3464639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110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sentence types to the punctuation used.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D97E765E-7FA2-49B6-9401-9014469CB670}"/>
              </a:ext>
            </a:extLst>
          </p:cNvPr>
          <p:cNvCxnSpPr>
            <a:stCxn id="2" idx="3"/>
            <a:endCxn id="17" idx="1"/>
          </p:cNvCxnSpPr>
          <p:nvPr/>
        </p:nvCxnSpPr>
        <p:spPr>
          <a:xfrm>
            <a:off x="4483916" y="2097248"/>
            <a:ext cx="1686187" cy="20426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5F088D6C-9209-4236-A4DC-0CB7B3B2B2A1}"/>
              </a:ext>
            </a:extLst>
          </p:cNvPr>
          <p:cNvCxnSpPr>
            <a:cxnSpLocks/>
            <a:stCxn id="8" idx="3"/>
            <a:endCxn id="15" idx="1"/>
          </p:cNvCxnSpPr>
          <p:nvPr/>
        </p:nvCxnSpPr>
        <p:spPr>
          <a:xfrm flipV="1">
            <a:off x="4483916" y="2462117"/>
            <a:ext cx="1686187" cy="4740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DFDDE243-493C-43F3-B22F-3A484C7350D8}"/>
              </a:ext>
            </a:extLst>
          </p:cNvPr>
          <p:cNvCxnSpPr>
            <a:cxnSpLocks/>
            <a:stCxn id="10" idx="3"/>
            <a:endCxn id="16" idx="1"/>
          </p:cNvCxnSpPr>
          <p:nvPr/>
        </p:nvCxnSpPr>
        <p:spPr>
          <a:xfrm flipV="1">
            <a:off x="4483916" y="3301009"/>
            <a:ext cx="1686187" cy="13129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B8BD943D-19CC-4A6E-9B4A-B62BD23BB31D}"/>
              </a:ext>
            </a:extLst>
          </p:cNvPr>
          <p:cNvCxnSpPr>
            <a:cxnSpLocks/>
            <a:endCxn id="16" idx="1"/>
          </p:cNvCxnSpPr>
          <p:nvPr/>
        </p:nvCxnSpPr>
        <p:spPr>
          <a:xfrm flipV="1">
            <a:off x="4483916" y="3301009"/>
            <a:ext cx="1686187" cy="46099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54869686-CFE3-4595-851C-303B5442B6F5}"/>
              </a:ext>
            </a:extLst>
          </p:cNvPr>
          <p:cNvCxnSpPr>
            <a:cxnSpLocks/>
            <a:stCxn id="9" idx="3"/>
            <a:endCxn id="17" idx="1"/>
          </p:cNvCxnSpPr>
          <p:nvPr/>
        </p:nvCxnSpPr>
        <p:spPr>
          <a:xfrm>
            <a:off x="4483916" y="3775032"/>
            <a:ext cx="1686187" cy="36486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ABEFD37E-E215-4756-AAC0-8820403BB68B}"/>
              </a:ext>
            </a:extLst>
          </p:cNvPr>
          <p:cNvGrpSpPr/>
          <p:nvPr/>
        </p:nvGrpSpPr>
        <p:grpSpPr>
          <a:xfrm>
            <a:off x="1489046" y="1786855"/>
            <a:ext cx="5662569" cy="3137461"/>
            <a:chOff x="956345" y="1786855"/>
            <a:chExt cx="5662569" cy="313746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1353AA4E-3D60-49C4-A951-2B89E992EA84}"/>
                </a:ext>
              </a:extLst>
            </p:cNvPr>
            <p:cNvGrpSpPr/>
            <p:nvPr/>
          </p:nvGrpSpPr>
          <p:grpSpPr>
            <a:xfrm>
              <a:off x="956345" y="1786855"/>
              <a:ext cx="2994870" cy="3137461"/>
              <a:chOff x="956345" y="1786855"/>
              <a:chExt cx="2994870" cy="3137461"/>
            </a:xfrm>
          </p:grpSpPr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xmlns="" id="{CA9DD853-323E-4B44-B60F-D603C578D6E2}"/>
                  </a:ext>
                </a:extLst>
              </p:cNvPr>
              <p:cNvSpPr/>
              <p:nvPr/>
            </p:nvSpPr>
            <p:spPr>
              <a:xfrm>
                <a:off x="956345" y="1786855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Statement</a:t>
                </a:r>
              </a:p>
            </p:txBody>
          </p:sp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xmlns="" id="{E5C703BA-5B66-4DD3-805E-9F1711F8542D}"/>
                  </a:ext>
                </a:extLst>
              </p:cNvPr>
              <p:cNvSpPr/>
              <p:nvPr/>
            </p:nvSpPr>
            <p:spPr>
              <a:xfrm>
                <a:off x="956345" y="2625747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Question</a:t>
                </a:r>
              </a:p>
            </p:txBody>
          </p:sp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xmlns="" id="{CF086A0F-12D0-49A9-9205-4EC3860B4873}"/>
                  </a:ext>
                </a:extLst>
              </p:cNvPr>
              <p:cNvSpPr/>
              <p:nvPr/>
            </p:nvSpPr>
            <p:spPr>
              <a:xfrm>
                <a:off x="956345" y="3464639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Command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xmlns="" id="{54F98E20-BDEE-4D12-BE04-163EE2FB2061}"/>
                  </a:ext>
                </a:extLst>
              </p:cNvPr>
              <p:cNvSpPr/>
              <p:nvPr/>
            </p:nvSpPr>
            <p:spPr>
              <a:xfrm>
                <a:off x="956345" y="4303531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Exclamation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9351FF2C-B430-4CD6-9A0C-31E68CA720D8}"/>
                </a:ext>
              </a:extLst>
            </p:cNvPr>
            <p:cNvGrpSpPr/>
            <p:nvPr/>
          </p:nvGrpSpPr>
          <p:grpSpPr>
            <a:xfrm>
              <a:off x="5637402" y="2151724"/>
              <a:ext cx="981512" cy="2298569"/>
              <a:chOff x="956345" y="1786855"/>
              <a:chExt cx="2994870" cy="2298569"/>
            </a:xfrm>
          </p:grpSpPr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xmlns="" id="{185D4667-35EE-4561-B329-D35735D9A62C}"/>
                  </a:ext>
                </a:extLst>
              </p:cNvPr>
              <p:cNvSpPr/>
              <p:nvPr/>
            </p:nvSpPr>
            <p:spPr>
              <a:xfrm>
                <a:off x="956345" y="1786855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?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50A90A29-62CF-4B56-BDAD-F21BE70E041C}"/>
                  </a:ext>
                </a:extLst>
              </p:cNvPr>
              <p:cNvSpPr/>
              <p:nvPr/>
            </p:nvSpPr>
            <p:spPr>
              <a:xfrm>
                <a:off x="956345" y="2625747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!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xmlns="" id="{523E142E-5A25-4EA0-8F8D-3B7A4698D63C}"/>
                  </a:ext>
                </a:extLst>
              </p:cNvPr>
              <p:cNvSpPr/>
              <p:nvPr/>
            </p:nvSpPr>
            <p:spPr>
              <a:xfrm>
                <a:off x="956345" y="3464639"/>
                <a:ext cx="2994870" cy="620785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1088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 sentences below with ‘S’ for statement, ‘Q’ for question, ‘C’ for command and ‘E’ for exclamation sentence.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DF3A9E8-8B43-4103-B305-72779F3AEB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712394"/>
              </p:ext>
            </p:extLst>
          </p:nvPr>
        </p:nvGraphicFramePr>
        <p:xfrm>
          <a:off x="1776911" y="1974555"/>
          <a:ext cx="5161743" cy="3398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882">
                  <a:extLst>
                    <a:ext uri="{9D8B030D-6E8A-4147-A177-3AD203B41FA5}">
                      <a16:colId xmlns:a16="http://schemas.microsoft.com/office/drawing/2014/main" xmlns="" val="2008543810"/>
                    </a:ext>
                  </a:extLst>
                </a:gridCol>
                <a:gridCol w="4128261">
                  <a:extLst>
                    <a:ext uri="{9D8B030D-6E8A-4147-A177-3AD203B41FA5}">
                      <a16:colId xmlns:a16="http://schemas.microsoft.com/office/drawing/2014/main" xmlns="" val="2246094535"/>
                    </a:ext>
                  </a:extLst>
                </a:gridCol>
                <a:gridCol w="759600">
                  <a:extLst>
                    <a:ext uri="{9D8B030D-6E8A-4147-A177-3AD203B41FA5}">
                      <a16:colId xmlns:a16="http://schemas.microsoft.com/office/drawing/2014/main" xmlns="" val="1786495349"/>
                    </a:ext>
                  </a:extLst>
                </a:gridCol>
              </a:tblGrid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Please tell your sister than her lunch is ready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50976" marR="150976" marT="75489" marB="7548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3409146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66550967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 went swimming in the sea but the water was freezing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50976" marR="150976" marT="75489" marB="7548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659884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1957043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a lovely day for playing in the park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50976" marR="150976" marT="75489" marB="7548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8469937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1297370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Who was that knocking at the door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50976" marR="150976" marT="75489" marB="75489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6734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53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 sentences below with ‘S’ for statement, ‘Q’ for question, ‘C’ for command and ‘E’ for exclamation sentence.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DF3A9E8-8B43-4103-B305-72779F3AEB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315545"/>
              </p:ext>
            </p:extLst>
          </p:nvPr>
        </p:nvGraphicFramePr>
        <p:xfrm>
          <a:off x="1776911" y="1974555"/>
          <a:ext cx="5161743" cy="3398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882">
                  <a:extLst>
                    <a:ext uri="{9D8B030D-6E8A-4147-A177-3AD203B41FA5}">
                      <a16:colId xmlns:a16="http://schemas.microsoft.com/office/drawing/2014/main" xmlns="" val="2008543810"/>
                    </a:ext>
                  </a:extLst>
                </a:gridCol>
                <a:gridCol w="4128261">
                  <a:extLst>
                    <a:ext uri="{9D8B030D-6E8A-4147-A177-3AD203B41FA5}">
                      <a16:colId xmlns:a16="http://schemas.microsoft.com/office/drawing/2014/main" xmlns="" val="2246094535"/>
                    </a:ext>
                  </a:extLst>
                </a:gridCol>
                <a:gridCol w="759600">
                  <a:extLst>
                    <a:ext uri="{9D8B030D-6E8A-4147-A177-3AD203B41FA5}">
                      <a16:colId xmlns:a16="http://schemas.microsoft.com/office/drawing/2014/main" xmlns="" val="1786495349"/>
                    </a:ext>
                  </a:extLst>
                </a:gridCol>
              </a:tblGrid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Please tell your sister than her lunch is ready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50976" marR="150976" marT="75489" marB="7548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3409146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66550967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 went swimming in the sea but the water was freezing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marL="150976" marR="150976" marT="75489" marB="7548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659884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1957043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a lovely day for playing in the park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150976" marR="150976" marT="75489" marB="7548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8469937"/>
                  </a:ext>
                </a:extLst>
              </a:tr>
              <a:tr h="118879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1297370"/>
                  </a:ext>
                </a:extLst>
              </a:tr>
              <a:tr h="754883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Who was that knocking at the door</a:t>
                      </a:r>
                    </a:p>
                  </a:txBody>
                  <a:tcPr marL="150976" marR="150976" marT="75489" marB="75489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Q</a:t>
                      </a:r>
                    </a:p>
                  </a:txBody>
                  <a:tcPr marL="150976" marR="150976" marT="75489" marB="7548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56734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904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Which sentences are statements?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Have you been playing guitar for a long time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He’s been playing guitar for a long time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Every night, I practise the guitar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Warm up before playing to avoid injuries</a:t>
            </a:r>
          </a:p>
        </p:txBody>
      </p:sp>
    </p:spTree>
    <p:extLst>
      <p:ext uri="{BB962C8B-B14F-4D97-AF65-F5344CB8AC3E}">
        <p14:creationId xmlns:p14="http://schemas.microsoft.com/office/powerpoint/2010/main" val="1623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all the sentences that are statements.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Have you been playing guitar for a long time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He’s been playing guitar for a long time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Every night, I practise the guitar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Warm up before playing to avoid injuries</a:t>
            </a:r>
          </a:p>
        </p:txBody>
      </p:sp>
    </p:spTree>
    <p:extLst>
      <p:ext uri="{BB962C8B-B14F-4D97-AF65-F5344CB8AC3E}">
        <p14:creationId xmlns:p14="http://schemas.microsoft.com/office/powerpoint/2010/main" val="247188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punctuation to the sentences below.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enjoyed an ice cream while playing in the park with her family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Should we all get an ice cream and play in the park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 delicious ice cream that was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29F9AEFC-F9AC-4B19-BADC-00D99F7053E2}"/>
              </a:ext>
            </a:extLst>
          </p:cNvPr>
          <p:cNvGrpSpPr/>
          <p:nvPr/>
        </p:nvGrpSpPr>
        <p:grpSpPr>
          <a:xfrm>
            <a:off x="2490657" y="5107245"/>
            <a:ext cx="3655537" cy="919631"/>
            <a:chOff x="887144" y="8746952"/>
            <a:chExt cx="1865200" cy="469232"/>
          </a:xfrm>
        </p:grpSpPr>
        <p:sp>
          <p:nvSpPr>
            <p:cNvPr id="7" name="Rounded Rectangle 5">
              <a:extLst>
                <a:ext uri="{FF2B5EF4-FFF2-40B4-BE49-F238E27FC236}">
                  <a16:creationId xmlns:a16="http://schemas.microsoft.com/office/drawing/2014/main" xmlns="" id="{34C2D3D2-5C82-47E3-9B3B-0E1DA4400E01}"/>
                </a:ext>
              </a:extLst>
            </p:cNvPr>
            <p:cNvSpPr/>
            <p:nvPr/>
          </p:nvSpPr>
          <p:spPr>
            <a:xfrm>
              <a:off x="887144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?</a:t>
              </a:r>
            </a:p>
          </p:txBody>
        </p:sp>
        <p:sp>
          <p:nvSpPr>
            <p:cNvPr id="8" name="Rounded Rectangle 37">
              <a:extLst>
                <a:ext uri="{FF2B5EF4-FFF2-40B4-BE49-F238E27FC236}">
                  <a16:creationId xmlns:a16="http://schemas.microsoft.com/office/drawing/2014/main" xmlns="" id="{960944BE-46E8-43F5-BEDB-D0A42100E9A9}"/>
                </a:ext>
              </a:extLst>
            </p:cNvPr>
            <p:cNvSpPr/>
            <p:nvPr/>
          </p:nvSpPr>
          <p:spPr>
            <a:xfrm>
              <a:off x="1625847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.</a:t>
              </a:r>
            </a:p>
          </p:txBody>
        </p:sp>
        <p:sp>
          <p:nvSpPr>
            <p:cNvPr id="12" name="Rounded Rectangle 38">
              <a:extLst>
                <a:ext uri="{FF2B5EF4-FFF2-40B4-BE49-F238E27FC236}">
                  <a16:creationId xmlns:a16="http://schemas.microsoft.com/office/drawing/2014/main" xmlns="" id="{46A90515-7D85-47FC-84C9-6F2C99CB10D1}"/>
                </a:ext>
              </a:extLst>
            </p:cNvPr>
            <p:cNvSpPr/>
            <p:nvPr/>
          </p:nvSpPr>
          <p:spPr>
            <a:xfrm>
              <a:off x="2364549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!</a:t>
              </a:r>
            </a:p>
          </p:txBody>
        </p:sp>
      </p:grpSp>
      <p:sp>
        <p:nvSpPr>
          <p:cNvPr id="13" name="Rounded Rectangle 40">
            <a:extLst>
              <a:ext uri="{FF2B5EF4-FFF2-40B4-BE49-F238E27FC236}">
                <a16:creationId xmlns:a16="http://schemas.microsoft.com/office/drawing/2014/main" xmlns="" id="{5545B822-912E-4D5A-B019-8A1674A9FCE9}"/>
              </a:ext>
            </a:extLst>
          </p:cNvPr>
          <p:cNvSpPr/>
          <p:nvPr/>
        </p:nvSpPr>
        <p:spPr>
          <a:xfrm>
            <a:off x="1683026" y="2214331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ounded Rectangle 41">
            <a:extLst>
              <a:ext uri="{FF2B5EF4-FFF2-40B4-BE49-F238E27FC236}">
                <a16:creationId xmlns:a16="http://schemas.microsoft.com/office/drawing/2014/main" xmlns="" id="{8429D4BA-69B1-4238-A95B-FE92F12557FD}"/>
              </a:ext>
            </a:extLst>
          </p:cNvPr>
          <p:cNvSpPr/>
          <p:nvPr/>
        </p:nvSpPr>
        <p:spPr>
          <a:xfrm>
            <a:off x="7347020" y="3110948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42">
            <a:extLst>
              <a:ext uri="{FF2B5EF4-FFF2-40B4-BE49-F238E27FC236}">
                <a16:creationId xmlns:a16="http://schemas.microsoft.com/office/drawing/2014/main" xmlns="" id="{35E0A708-4C1D-46A0-873B-C829506F4722}"/>
              </a:ext>
            </a:extLst>
          </p:cNvPr>
          <p:cNvSpPr/>
          <p:nvPr/>
        </p:nvSpPr>
        <p:spPr>
          <a:xfrm>
            <a:off x="5386169" y="4053734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0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the correct punctuation to the sentences below.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enjoyed an ice cream while playing in the park with her family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Should we all get an ice cream and play in the park</a:t>
            </a:r>
          </a:p>
          <a:p>
            <a:pPr marL="457200" indent="-457200">
              <a:lnSpc>
                <a:spcPct val="150000"/>
              </a:lnSpc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eriod"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 delicious ice cream that was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29F9AEFC-F9AC-4B19-BADC-00D99F7053E2}"/>
              </a:ext>
            </a:extLst>
          </p:cNvPr>
          <p:cNvGrpSpPr/>
          <p:nvPr/>
        </p:nvGrpSpPr>
        <p:grpSpPr>
          <a:xfrm>
            <a:off x="2490657" y="5107245"/>
            <a:ext cx="3655537" cy="919631"/>
            <a:chOff x="887144" y="8746952"/>
            <a:chExt cx="1865200" cy="469232"/>
          </a:xfrm>
        </p:grpSpPr>
        <p:sp>
          <p:nvSpPr>
            <p:cNvPr id="7" name="Rounded Rectangle 5">
              <a:extLst>
                <a:ext uri="{FF2B5EF4-FFF2-40B4-BE49-F238E27FC236}">
                  <a16:creationId xmlns:a16="http://schemas.microsoft.com/office/drawing/2014/main" xmlns="" id="{34C2D3D2-5C82-47E3-9B3B-0E1DA4400E01}"/>
                </a:ext>
              </a:extLst>
            </p:cNvPr>
            <p:cNvSpPr/>
            <p:nvPr/>
          </p:nvSpPr>
          <p:spPr>
            <a:xfrm>
              <a:off x="887144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?</a:t>
              </a:r>
            </a:p>
          </p:txBody>
        </p:sp>
        <p:sp>
          <p:nvSpPr>
            <p:cNvPr id="8" name="Rounded Rectangle 37">
              <a:extLst>
                <a:ext uri="{FF2B5EF4-FFF2-40B4-BE49-F238E27FC236}">
                  <a16:creationId xmlns:a16="http://schemas.microsoft.com/office/drawing/2014/main" xmlns="" id="{960944BE-46E8-43F5-BEDB-D0A42100E9A9}"/>
                </a:ext>
              </a:extLst>
            </p:cNvPr>
            <p:cNvSpPr/>
            <p:nvPr/>
          </p:nvSpPr>
          <p:spPr>
            <a:xfrm>
              <a:off x="1625847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.</a:t>
              </a:r>
            </a:p>
          </p:txBody>
        </p:sp>
        <p:sp>
          <p:nvSpPr>
            <p:cNvPr id="12" name="Rounded Rectangle 38">
              <a:extLst>
                <a:ext uri="{FF2B5EF4-FFF2-40B4-BE49-F238E27FC236}">
                  <a16:creationId xmlns:a16="http://schemas.microsoft.com/office/drawing/2014/main" xmlns="" id="{46A90515-7D85-47FC-84C9-6F2C99CB10D1}"/>
                </a:ext>
              </a:extLst>
            </p:cNvPr>
            <p:cNvSpPr/>
            <p:nvPr/>
          </p:nvSpPr>
          <p:spPr>
            <a:xfrm>
              <a:off x="2364549" y="8746952"/>
              <a:ext cx="387795" cy="469232"/>
            </a:xfrm>
            <a:prstGeom prst="roundRect">
              <a:avLst/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!</a:t>
              </a:r>
            </a:p>
          </p:txBody>
        </p:sp>
      </p:grpSp>
      <p:sp>
        <p:nvSpPr>
          <p:cNvPr id="13" name="Rounded Rectangle 40">
            <a:extLst>
              <a:ext uri="{FF2B5EF4-FFF2-40B4-BE49-F238E27FC236}">
                <a16:creationId xmlns:a16="http://schemas.microsoft.com/office/drawing/2014/main" xmlns="" id="{5545B822-912E-4D5A-B019-8A1674A9FCE9}"/>
              </a:ext>
            </a:extLst>
          </p:cNvPr>
          <p:cNvSpPr/>
          <p:nvPr/>
        </p:nvSpPr>
        <p:spPr>
          <a:xfrm>
            <a:off x="1683026" y="2214331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4" name="Rounded Rectangle 41">
            <a:extLst>
              <a:ext uri="{FF2B5EF4-FFF2-40B4-BE49-F238E27FC236}">
                <a16:creationId xmlns:a16="http://schemas.microsoft.com/office/drawing/2014/main" xmlns="" id="{8429D4BA-69B1-4238-A95B-FE92F12557FD}"/>
              </a:ext>
            </a:extLst>
          </p:cNvPr>
          <p:cNvSpPr/>
          <p:nvPr/>
        </p:nvSpPr>
        <p:spPr>
          <a:xfrm>
            <a:off x="7347020" y="3110948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?</a:t>
            </a:r>
          </a:p>
        </p:txBody>
      </p:sp>
      <p:sp>
        <p:nvSpPr>
          <p:cNvPr id="15" name="Rounded Rectangle 42">
            <a:extLst>
              <a:ext uri="{FF2B5EF4-FFF2-40B4-BE49-F238E27FC236}">
                <a16:creationId xmlns:a16="http://schemas.microsoft.com/office/drawing/2014/main" xmlns="" id="{35E0A708-4C1D-46A0-873B-C829506F4722}"/>
              </a:ext>
            </a:extLst>
          </p:cNvPr>
          <p:cNvSpPr/>
          <p:nvPr/>
        </p:nvSpPr>
        <p:spPr>
          <a:xfrm>
            <a:off x="5386169" y="4053734"/>
            <a:ext cx="519107" cy="571018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30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some of the words in the word bank below to write a statement and a question.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Remember to use the correct punctuation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6730667A-26A4-428B-9CC0-27E7BF670591}"/>
              </a:ext>
            </a:extLst>
          </p:cNvPr>
          <p:cNvGrpSpPr/>
          <p:nvPr/>
        </p:nvGrpSpPr>
        <p:grpSpPr>
          <a:xfrm>
            <a:off x="2056090" y="1752208"/>
            <a:ext cx="5031819" cy="2021350"/>
            <a:chOff x="3634250" y="1482552"/>
            <a:chExt cx="2890557" cy="1161176"/>
          </a:xfrm>
        </p:grpSpPr>
        <p:sp>
          <p:nvSpPr>
            <p:cNvPr id="8" name="Rounded Rectangle 1">
              <a:extLst>
                <a:ext uri="{FF2B5EF4-FFF2-40B4-BE49-F238E27FC236}">
                  <a16:creationId xmlns:a16="http://schemas.microsoft.com/office/drawing/2014/main" xmlns="" id="{85F5ED98-A704-4444-B58F-DE197469F277}"/>
                </a:ext>
              </a:extLst>
            </p:cNvPr>
            <p:cNvSpPr/>
            <p:nvPr/>
          </p:nvSpPr>
          <p:spPr>
            <a:xfrm>
              <a:off x="4648477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busy</a:t>
              </a:r>
            </a:p>
          </p:txBody>
        </p:sp>
        <p:sp>
          <p:nvSpPr>
            <p:cNvPr id="12" name="Rounded Rectangle 49">
              <a:extLst>
                <a:ext uri="{FF2B5EF4-FFF2-40B4-BE49-F238E27FC236}">
                  <a16:creationId xmlns:a16="http://schemas.microsoft.com/office/drawing/2014/main" xmlns="" id="{53DAA895-79CF-4B90-9F18-66EDDF894D71}"/>
                </a:ext>
              </a:extLst>
            </p:cNvPr>
            <p:cNvSpPr/>
            <p:nvPr/>
          </p:nvSpPr>
          <p:spPr>
            <a:xfrm>
              <a:off x="5662703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winner</a:t>
              </a:r>
            </a:p>
          </p:txBody>
        </p:sp>
        <p:sp>
          <p:nvSpPr>
            <p:cNvPr id="13" name="Rounded Rectangle 50">
              <a:extLst>
                <a:ext uri="{FF2B5EF4-FFF2-40B4-BE49-F238E27FC236}">
                  <a16:creationId xmlns:a16="http://schemas.microsoft.com/office/drawing/2014/main" xmlns="" id="{863DA53D-545C-4532-B528-DBFCADDB7247}"/>
                </a:ext>
              </a:extLst>
            </p:cNvPr>
            <p:cNvSpPr/>
            <p:nvPr/>
          </p:nvSpPr>
          <p:spPr>
            <a:xfrm>
              <a:off x="3634250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swimmer</a:t>
              </a:r>
            </a:p>
          </p:txBody>
        </p:sp>
        <p:sp>
          <p:nvSpPr>
            <p:cNvPr id="14" name="Rounded Rectangle 51">
              <a:extLst>
                <a:ext uri="{FF2B5EF4-FFF2-40B4-BE49-F238E27FC236}">
                  <a16:creationId xmlns:a16="http://schemas.microsoft.com/office/drawing/2014/main" xmlns="" id="{DC48660F-740E-479F-8354-90C1704EDA94}"/>
                </a:ext>
              </a:extLst>
            </p:cNvPr>
            <p:cNvSpPr/>
            <p:nvPr/>
          </p:nvSpPr>
          <p:spPr>
            <a:xfrm>
              <a:off x="4648477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watch</a:t>
              </a:r>
            </a:p>
          </p:txBody>
        </p:sp>
        <p:sp>
          <p:nvSpPr>
            <p:cNvPr id="15" name="Rounded Rectangle 52">
              <a:extLst>
                <a:ext uri="{FF2B5EF4-FFF2-40B4-BE49-F238E27FC236}">
                  <a16:creationId xmlns:a16="http://schemas.microsoft.com/office/drawing/2014/main" xmlns="" id="{28D970CD-A6FA-4A88-AF16-A42E54CB3AB8}"/>
                </a:ext>
              </a:extLst>
            </p:cNvPr>
            <p:cNvSpPr/>
            <p:nvPr/>
          </p:nvSpPr>
          <p:spPr>
            <a:xfrm>
              <a:off x="5662703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race</a:t>
              </a:r>
            </a:p>
          </p:txBody>
        </p:sp>
        <p:sp>
          <p:nvSpPr>
            <p:cNvPr id="16" name="Rounded Rectangle 54">
              <a:extLst>
                <a:ext uri="{FF2B5EF4-FFF2-40B4-BE49-F238E27FC236}">
                  <a16:creationId xmlns:a16="http://schemas.microsoft.com/office/drawing/2014/main" xmlns="" id="{85A4CFD7-243F-40F5-8E1B-4D564647E706}"/>
                </a:ext>
              </a:extLst>
            </p:cNvPr>
            <p:cNvSpPr/>
            <p:nvPr/>
          </p:nvSpPr>
          <p:spPr>
            <a:xfrm>
              <a:off x="3634250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cheer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761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some of the words in the word bank below to write a statement and a question.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Remember to use the correct punctuation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people cheer the winner </a:t>
            </a:r>
            <a:r>
              <a:rPr lang="en-GB" sz="20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as </a:t>
            </a:r>
            <a:r>
              <a:rPr lang="en-GB" sz="2000" b="1" smtClean="0">
                <a:solidFill>
                  <a:srgbClr val="FF0000"/>
                </a:solidFill>
                <a:latin typeface="Century Gothic" panose="020B0502020202020204" pitchFamily="34" charset="0"/>
              </a:rPr>
              <a:t>he finished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busy race.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Did you watch everybody cheer the </a:t>
            </a:r>
            <a:r>
              <a:rPr lang="en-GB" sz="20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bus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race?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6730667A-26A4-428B-9CC0-27E7BF670591}"/>
              </a:ext>
            </a:extLst>
          </p:cNvPr>
          <p:cNvGrpSpPr/>
          <p:nvPr/>
        </p:nvGrpSpPr>
        <p:grpSpPr>
          <a:xfrm>
            <a:off x="2056090" y="1752208"/>
            <a:ext cx="5031819" cy="2021350"/>
            <a:chOff x="3634250" y="1482552"/>
            <a:chExt cx="2890557" cy="1161176"/>
          </a:xfrm>
        </p:grpSpPr>
        <p:sp>
          <p:nvSpPr>
            <p:cNvPr id="8" name="Rounded Rectangle 1">
              <a:extLst>
                <a:ext uri="{FF2B5EF4-FFF2-40B4-BE49-F238E27FC236}">
                  <a16:creationId xmlns:a16="http://schemas.microsoft.com/office/drawing/2014/main" xmlns="" id="{85F5ED98-A704-4444-B58F-DE197469F277}"/>
                </a:ext>
              </a:extLst>
            </p:cNvPr>
            <p:cNvSpPr/>
            <p:nvPr/>
          </p:nvSpPr>
          <p:spPr>
            <a:xfrm>
              <a:off x="4648477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busy</a:t>
              </a:r>
            </a:p>
          </p:txBody>
        </p:sp>
        <p:sp>
          <p:nvSpPr>
            <p:cNvPr id="12" name="Rounded Rectangle 49">
              <a:extLst>
                <a:ext uri="{FF2B5EF4-FFF2-40B4-BE49-F238E27FC236}">
                  <a16:creationId xmlns:a16="http://schemas.microsoft.com/office/drawing/2014/main" xmlns="" id="{53DAA895-79CF-4B90-9F18-66EDDF894D71}"/>
                </a:ext>
              </a:extLst>
            </p:cNvPr>
            <p:cNvSpPr/>
            <p:nvPr/>
          </p:nvSpPr>
          <p:spPr>
            <a:xfrm>
              <a:off x="5662703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winner</a:t>
              </a:r>
            </a:p>
          </p:txBody>
        </p:sp>
        <p:sp>
          <p:nvSpPr>
            <p:cNvPr id="13" name="Rounded Rectangle 50">
              <a:extLst>
                <a:ext uri="{FF2B5EF4-FFF2-40B4-BE49-F238E27FC236}">
                  <a16:creationId xmlns:a16="http://schemas.microsoft.com/office/drawing/2014/main" xmlns="" id="{863DA53D-545C-4532-B528-DBFCADDB7247}"/>
                </a:ext>
              </a:extLst>
            </p:cNvPr>
            <p:cNvSpPr/>
            <p:nvPr/>
          </p:nvSpPr>
          <p:spPr>
            <a:xfrm>
              <a:off x="3634250" y="1482552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swimmer</a:t>
              </a:r>
            </a:p>
          </p:txBody>
        </p:sp>
        <p:sp>
          <p:nvSpPr>
            <p:cNvPr id="14" name="Rounded Rectangle 51">
              <a:extLst>
                <a:ext uri="{FF2B5EF4-FFF2-40B4-BE49-F238E27FC236}">
                  <a16:creationId xmlns:a16="http://schemas.microsoft.com/office/drawing/2014/main" xmlns="" id="{DC48660F-740E-479F-8354-90C1704EDA94}"/>
                </a:ext>
              </a:extLst>
            </p:cNvPr>
            <p:cNvSpPr/>
            <p:nvPr/>
          </p:nvSpPr>
          <p:spPr>
            <a:xfrm>
              <a:off x="4648477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watch</a:t>
              </a:r>
            </a:p>
          </p:txBody>
        </p:sp>
        <p:sp>
          <p:nvSpPr>
            <p:cNvPr id="15" name="Rounded Rectangle 52">
              <a:extLst>
                <a:ext uri="{FF2B5EF4-FFF2-40B4-BE49-F238E27FC236}">
                  <a16:creationId xmlns:a16="http://schemas.microsoft.com/office/drawing/2014/main" xmlns="" id="{28D970CD-A6FA-4A88-AF16-A42E54CB3AB8}"/>
                </a:ext>
              </a:extLst>
            </p:cNvPr>
            <p:cNvSpPr/>
            <p:nvPr/>
          </p:nvSpPr>
          <p:spPr>
            <a:xfrm>
              <a:off x="5662703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race</a:t>
              </a:r>
            </a:p>
          </p:txBody>
        </p:sp>
        <p:sp>
          <p:nvSpPr>
            <p:cNvPr id="16" name="Rounded Rectangle 54">
              <a:extLst>
                <a:ext uri="{FF2B5EF4-FFF2-40B4-BE49-F238E27FC236}">
                  <a16:creationId xmlns:a16="http://schemas.microsoft.com/office/drawing/2014/main" xmlns="" id="{85A4CFD7-243F-40F5-8E1B-4D564647E706}"/>
                </a:ext>
              </a:extLst>
            </p:cNvPr>
            <p:cNvSpPr/>
            <p:nvPr/>
          </p:nvSpPr>
          <p:spPr>
            <a:xfrm>
              <a:off x="3634250" y="2127573"/>
              <a:ext cx="862104" cy="516155"/>
            </a:xfrm>
            <a:prstGeom prst="roundRect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latin typeface="Century Gothic" panose="020B0502020202020204" pitchFamily="34" charset="0"/>
                </a:rPr>
                <a:t>cheer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838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0CB34B3-D057-4702-9780-67939F0C2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38" y="14182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8A9D900-A31E-43BF-A7CD-47FA9B990B4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Josie has written the sentence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says,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Josie correct? Explain your answer.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5">
            <a:extLst>
              <a:ext uri="{FF2B5EF4-FFF2-40B4-BE49-F238E27FC236}">
                <a16:creationId xmlns:a16="http://schemas.microsoft.com/office/drawing/2014/main" xmlns="" id="{681144AA-ACBE-4063-949F-4018651ABFC0}"/>
              </a:ext>
            </a:extLst>
          </p:cNvPr>
          <p:cNvSpPr/>
          <p:nvPr/>
        </p:nvSpPr>
        <p:spPr>
          <a:xfrm>
            <a:off x="3367782" y="2757765"/>
            <a:ext cx="3470340" cy="1182094"/>
          </a:xfrm>
          <a:prstGeom prst="wedgeRoundRectCallout">
            <a:avLst>
              <a:gd name="adj1" fmla="val -55486"/>
              <a:gd name="adj2" fmla="val 7637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is a question as it has a question mark at the end.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EEF0D61-137F-4BAD-A052-BA67BB942C0E}"/>
              </a:ext>
            </a:extLst>
          </p:cNvPr>
          <p:cNvSpPr/>
          <p:nvPr/>
        </p:nvSpPr>
        <p:spPr>
          <a:xfrm>
            <a:off x="2077747" y="1468055"/>
            <a:ext cx="4482079" cy="700350"/>
          </a:xfrm>
          <a:prstGeom prst="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 thriller rollercoaster that it?</a:t>
            </a:r>
          </a:p>
        </p:txBody>
      </p:sp>
    </p:spTree>
    <p:extLst>
      <p:ext uri="{BB962C8B-B14F-4D97-AF65-F5344CB8AC3E}">
        <p14:creationId xmlns:p14="http://schemas.microsoft.com/office/powerpoint/2010/main" val="257576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0CB34B3-D057-4702-9780-67939F0C2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38" y="14182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8A9D900-A31E-43BF-A7CD-47FA9B990B4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Josie has written the sentence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says,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Josie correct? Explain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Josie is incorrect because…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5">
            <a:extLst>
              <a:ext uri="{FF2B5EF4-FFF2-40B4-BE49-F238E27FC236}">
                <a16:creationId xmlns:a16="http://schemas.microsoft.com/office/drawing/2014/main" xmlns="" id="{681144AA-ACBE-4063-949F-4018651ABFC0}"/>
              </a:ext>
            </a:extLst>
          </p:cNvPr>
          <p:cNvSpPr/>
          <p:nvPr/>
        </p:nvSpPr>
        <p:spPr>
          <a:xfrm>
            <a:off x="3367782" y="2757765"/>
            <a:ext cx="3470340" cy="1182094"/>
          </a:xfrm>
          <a:prstGeom prst="wedgeRoundRectCallout">
            <a:avLst>
              <a:gd name="adj1" fmla="val -55486"/>
              <a:gd name="adj2" fmla="val 7637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is a question as it has a question mark at the end.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EEF0D61-137F-4BAD-A052-BA67BB942C0E}"/>
              </a:ext>
            </a:extLst>
          </p:cNvPr>
          <p:cNvSpPr/>
          <p:nvPr/>
        </p:nvSpPr>
        <p:spPr>
          <a:xfrm>
            <a:off x="2077747" y="1468055"/>
            <a:ext cx="4482079" cy="700350"/>
          </a:xfrm>
          <a:prstGeom prst="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 thriller rollercoaster that it?</a:t>
            </a:r>
          </a:p>
        </p:txBody>
      </p:sp>
    </p:spTree>
    <p:extLst>
      <p:ext uri="{BB962C8B-B14F-4D97-AF65-F5344CB8AC3E}">
        <p14:creationId xmlns:p14="http://schemas.microsoft.com/office/powerpoint/2010/main" val="78308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0CB34B3-D057-4702-9780-67939F0C2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38" y="141822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8A9D900-A31E-43BF-A7CD-47FA9B990B4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Josie has written the sentence below.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says,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Josie correct? Explain your answer.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Josie is incorrect because the sentence is an exclamatory sentence and so should end with an exclamation mark.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5">
            <a:extLst>
              <a:ext uri="{FF2B5EF4-FFF2-40B4-BE49-F238E27FC236}">
                <a16:creationId xmlns:a16="http://schemas.microsoft.com/office/drawing/2014/main" xmlns="" id="{681144AA-ACBE-4063-949F-4018651ABFC0}"/>
              </a:ext>
            </a:extLst>
          </p:cNvPr>
          <p:cNvSpPr/>
          <p:nvPr/>
        </p:nvSpPr>
        <p:spPr>
          <a:xfrm>
            <a:off x="3367782" y="2757765"/>
            <a:ext cx="3470340" cy="1182094"/>
          </a:xfrm>
          <a:prstGeom prst="wedgeRoundRectCallout">
            <a:avLst>
              <a:gd name="adj1" fmla="val -55486"/>
              <a:gd name="adj2" fmla="val 7637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is a question as it has a question mark at the end.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EEF0D61-137F-4BAD-A052-BA67BB942C0E}"/>
              </a:ext>
            </a:extLst>
          </p:cNvPr>
          <p:cNvSpPr/>
          <p:nvPr/>
        </p:nvSpPr>
        <p:spPr>
          <a:xfrm>
            <a:off x="2077747" y="1468055"/>
            <a:ext cx="4482079" cy="700350"/>
          </a:xfrm>
          <a:prstGeom prst="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 thriller rollercoaster that it?</a:t>
            </a:r>
          </a:p>
        </p:txBody>
      </p:sp>
    </p:spTree>
    <p:extLst>
      <p:ext uri="{BB962C8B-B14F-4D97-AF65-F5344CB8AC3E}">
        <p14:creationId xmlns:p14="http://schemas.microsoft.com/office/powerpoint/2010/main" val="220218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text below only contains statements. Change it to include a question and command.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Rounded Rectangle 75">
            <a:extLst>
              <a:ext uri="{FF2B5EF4-FFF2-40B4-BE49-F238E27FC236}">
                <a16:creationId xmlns:a16="http://schemas.microsoft.com/office/drawing/2014/main" xmlns="" id="{D96B4530-BFEB-4B3D-9BA8-BD8C97B1C8E8}"/>
              </a:ext>
            </a:extLst>
          </p:cNvPr>
          <p:cNvSpPr/>
          <p:nvPr/>
        </p:nvSpPr>
        <p:spPr>
          <a:xfrm>
            <a:off x="2156305" y="1704975"/>
            <a:ext cx="4831389" cy="2119441"/>
          </a:xfrm>
          <a:prstGeom prst="roundRect">
            <a:avLst/>
          </a:prstGeom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latin typeface="Century Gothic" panose="020B0502020202020204" pitchFamily="34" charset="0"/>
              </a:rPr>
              <a:t>My friends and I are going to the park. We take turns playing on the swings and the roundabout. </a:t>
            </a:r>
          </a:p>
        </p:txBody>
      </p:sp>
    </p:spTree>
    <p:extLst>
      <p:ext uri="{BB962C8B-B14F-4D97-AF65-F5344CB8AC3E}">
        <p14:creationId xmlns:p14="http://schemas.microsoft.com/office/powerpoint/2010/main" val="27454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7657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text below only contains statements. Change it to include a question and command.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answer, for example: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 we going to the park?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Take turns playing on the swings and the roundabout.</a:t>
            </a:r>
          </a:p>
          <a:p>
            <a:pPr lvl="0"/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Rounded Rectangle 75">
            <a:extLst>
              <a:ext uri="{FF2B5EF4-FFF2-40B4-BE49-F238E27FC236}">
                <a16:creationId xmlns:a16="http://schemas.microsoft.com/office/drawing/2014/main" xmlns="" id="{D96B4530-BFEB-4B3D-9BA8-BD8C97B1C8E8}"/>
              </a:ext>
            </a:extLst>
          </p:cNvPr>
          <p:cNvSpPr/>
          <p:nvPr/>
        </p:nvSpPr>
        <p:spPr>
          <a:xfrm>
            <a:off x="2156305" y="1704975"/>
            <a:ext cx="4831389" cy="2119441"/>
          </a:xfrm>
          <a:prstGeom prst="roundRect">
            <a:avLst/>
          </a:prstGeom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latin typeface="Century Gothic" panose="020B0502020202020204" pitchFamily="34" charset="0"/>
              </a:rPr>
              <a:t>My friends and I are going to the park. We take turns playing on the swings and the roundabout. </a:t>
            </a:r>
          </a:p>
        </p:txBody>
      </p:sp>
    </p:spTree>
    <p:extLst>
      <p:ext uri="{BB962C8B-B14F-4D97-AF65-F5344CB8AC3E}">
        <p14:creationId xmlns:p14="http://schemas.microsoft.com/office/powerpoint/2010/main" val="4279508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712</Words>
  <Application>Microsoft Office PowerPoint</Application>
  <PresentationFormat>On-screen Show (4:3)</PresentationFormat>
  <Paragraphs>264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Types of sentences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sentences</dc:title>
  <dc:creator>Windows User</dc:creator>
  <cp:lastModifiedBy>Windows User</cp:lastModifiedBy>
  <cp:revision>2</cp:revision>
  <dcterms:created xsi:type="dcterms:W3CDTF">2020-05-30T08:19:11Z</dcterms:created>
  <dcterms:modified xsi:type="dcterms:W3CDTF">2020-05-31T07:20:17Z</dcterms:modified>
</cp:coreProperties>
</file>