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51" autoAdjust="0"/>
    <p:restoredTop sz="92520" autoAdjust="0"/>
  </p:normalViewPr>
  <p:slideViewPr>
    <p:cSldViewPr>
      <p:cViewPr varScale="1">
        <p:scale>
          <a:sx n="61" d="100"/>
          <a:sy n="61" d="100"/>
        </p:scale>
        <p:origin x="12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919F0-2AEC-4E70-9C94-457CBD2A1F8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C4A3-4C8E-4F9A-95F2-DCDB16FDA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58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1C4A3-4C8E-4F9A-95F2-DCDB16FDAE2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6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4543" y="2564904"/>
            <a:ext cx="7499866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15: less,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&amp; ness suffixes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340768"/>
            <a:ext cx="9073008" cy="518457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    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Adding suffixes after a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covered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14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9511" y="2647365"/>
            <a:ext cx="8784976" cy="108872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15: Explanation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0" y="1052736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Suffixes are added to the end of a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1723351"/>
            <a:ext cx="8784975" cy="733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1700808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end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move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dark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79511" y="5157192"/>
            <a:ext cx="8784976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51520" y="5157192"/>
            <a:ext cx="8568952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enjo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enjo</a:t>
            </a:r>
            <a:r>
              <a:rPr lang="en-GB" sz="38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or enjo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ment?  Why?</a:t>
            </a:r>
          </a:p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 or 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38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ness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Why?</a:t>
            </a:r>
          </a:p>
          <a:p>
            <a:pPr marL="0" indent="0" algn="ctr">
              <a:buNone/>
            </a:pPr>
            <a:endParaRPr lang="en-GB" sz="3800" b="1" dirty="0">
              <a:solidFill>
                <a:srgbClr val="FF0000"/>
              </a:solidFill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-36004" y="3789040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‘y’: </a:t>
            </a:r>
          </a:p>
          <a:p>
            <a:pPr marL="0" indent="0" algn="ctr">
              <a:buNone/>
            </a:pPr>
            <a:r>
              <a:rPr lang="en-GB" sz="3500" b="1" dirty="0">
                <a:solidFill>
                  <a:srgbClr val="FF0000"/>
                </a:solidFill>
              </a:rPr>
              <a:t>CHANGE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dirty="0">
                <a:solidFill>
                  <a:srgbClr val="FF0000"/>
                </a:solidFill>
              </a:rPr>
              <a:t> </a:t>
            </a:r>
            <a:r>
              <a:rPr lang="en-GB" sz="3500" b="1" dirty="0">
                <a:solidFill>
                  <a:srgbClr val="FF0000"/>
                </a:solidFill>
              </a:rPr>
              <a:t>KEEP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IT!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2619489"/>
            <a:ext cx="9144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without       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action / process</a:t>
            </a:r>
          </a:p>
          <a:p>
            <a:pPr algn="ctr"/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full of 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state of being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15: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Where have I just added the suffix?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Which root words would have ended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5589240"/>
            <a:ext cx="91805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root words could you add a different suffix too?  </a:t>
            </a:r>
            <a:r>
              <a:rPr lang="en-GB" sz="35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 / </a:t>
            </a:r>
            <a:r>
              <a:rPr lang="en-GB" sz="35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sz="35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35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r>
              <a:rPr lang="en-GB" sz="35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/ ness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44575" y="2780928"/>
            <a:ext cx="8856984" cy="25922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79512" y="2752906"/>
            <a:ext cx="2160240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treat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help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703735" y="242088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289495" y="2752906"/>
            <a:ext cx="228250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sick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penni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move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16017" y="2752906"/>
            <a:ext cx="2088231" cy="26203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angri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harm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854506" y="2752906"/>
            <a:ext cx="2037974" cy="26203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enjoy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pain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silli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15: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-72008" y="1150801"/>
            <a:ext cx="9324528" cy="1342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Decide which suffix can be added: </a:t>
            </a:r>
            <a:r>
              <a:rPr lang="en-GB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less, </a:t>
            </a:r>
            <a:r>
              <a:rPr lang="en-GB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r>
              <a:rPr lang="en-GB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ness</a:t>
            </a:r>
            <a:r>
              <a:rPr lang="en-GB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If it ends in ‘y’ </a:t>
            </a:r>
            <a:r>
              <a:rPr lang="en-GB" b="1" dirty="0">
                <a:solidFill>
                  <a:srgbClr val="FF0000"/>
                </a:solidFill>
              </a:rPr>
              <a:t>CHANGE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b="1" dirty="0">
                <a:solidFill>
                  <a:srgbClr val="FF0000"/>
                </a:solidFill>
              </a:rPr>
              <a:t>KEEP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IT!</a:t>
            </a:r>
          </a:p>
          <a:p>
            <a:pPr marL="0" indent="0" algn="ctr">
              <a:buNone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2492896"/>
            <a:ext cx="2727920" cy="352839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203848" y="2492896"/>
            <a:ext cx="2762276" cy="3528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492896"/>
            <a:ext cx="2727921" cy="35283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9" y="2924943"/>
            <a:ext cx="254983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hope 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(+less)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 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(+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kind 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(+ness)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state 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(+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point 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(+less)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5948" y="2442953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2442953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442953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246795" y="2925342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employ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delight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lonely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invest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mercy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75856" y="2925342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help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peace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punish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95536" y="6084585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How many have more than one answer?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15: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94464" y="1223772"/>
            <a:ext cx="1255541" cy="526647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782368" y="4508103"/>
            <a:ext cx="3242291" cy="194771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1373" y="1196752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888073" y="4509120"/>
            <a:ext cx="30875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7972" y="1462794"/>
            <a:ext cx="14786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home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hope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help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harm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point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fear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speech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spot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mind</a:t>
            </a:r>
          </a:p>
          <a:p>
            <a:pPr algn="ctr"/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(after a ‘y’)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penny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mercy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795943" y="5058080"/>
            <a:ext cx="3235165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root words with one syllable keep 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 suffix.</a:t>
            </a:r>
          </a:p>
          <a:p>
            <a:pPr algn="ctr"/>
            <a:endParaRPr lang="en-GB" sz="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shyness</a:t>
            </a:r>
            <a:r>
              <a:rPr lang="en-GB" sz="2000">
                <a:solidFill>
                  <a:schemeClr val="tx1">
                    <a:lumMod val="75000"/>
                    <a:lumOff val="25000"/>
                  </a:schemeClr>
                </a:solidFill>
              </a:rPr>
              <a:t>, dryness.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608025" y="1223772"/>
            <a:ext cx="1255541" cy="526647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464934" y="1196752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91533" y="1462794"/>
            <a:ext cx="14786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govern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manage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move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depart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agree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treat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invest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punish</a:t>
            </a:r>
          </a:p>
          <a:p>
            <a:pPr algn="ctr"/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(after a ‘y’)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employ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enjoy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accompany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019920" y="1213080"/>
            <a:ext cx="1255541" cy="526647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876829" y="1196752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ful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03428" y="1467194"/>
            <a:ext cx="14786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success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help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wonder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hand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pain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peace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dread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delight</a:t>
            </a:r>
          </a:p>
          <a:p>
            <a:pPr algn="ctr"/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(after a ‘y’)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beauty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mercy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play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433939" y="1223772"/>
            <a:ext cx="1255541" cy="526647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290848" y="1196752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ness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317447" y="1462794"/>
            <a:ext cx="14786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aware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dark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weak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sick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good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kind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fair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bright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mad</a:t>
            </a:r>
          </a:p>
          <a:p>
            <a:pPr algn="ctr"/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(after a ‘y’)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lonely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empty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dizzy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795942" y="1206986"/>
            <a:ext cx="3179717" cy="320048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888073" y="1139032"/>
            <a:ext cx="30875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795943" y="1556792"/>
            <a:ext cx="323516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can take more than one of these suffixes.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joyless, joyful.   </a:t>
            </a:r>
          </a:p>
          <a:p>
            <a:pPr algn="ctr"/>
            <a:endParaRPr lang="en-GB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of these root words can also take several suffixes at the same time.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peacefulness, carelessness 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On-screen Show (4:3)</PresentationFormat>
  <Paragraphs>146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15: less, ment, ful &amp; ness suffixes</vt:lpstr>
      <vt:lpstr>Teacher information</vt:lpstr>
      <vt:lpstr>1) Rule 15: Explanation</vt:lpstr>
      <vt:lpstr>2) Rule 15: Examples</vt:lpstr>
      <vt:lpstr>3) Rule 15: Practice</vt:lpstr>
      <vt:lpstr>4) Rule 15: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110</cp:revision>
  <dcterms:created xsi:type="dcterms:W3CDTF">2016-08-09T10:05:30Z</dcterms:created>
  <dcterms:modified xsi:type="dcterms:W3CDTF">2020-03-20T10:16:31Z</dcterms:modified>
</cp:coreProperties>
</file>