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03" r:id="rId5"/>
    <p:sldId id="366" r:id="rId6"/>
    <p:sldId id="385" r:id="rId7"/>
    <p:sldId id="362" r:id="rId8"/>
    <p:sldId id="363" r:id="rId9"/>
    <p:sldId id="371" r:id="rId10"/>
    <p:sldId id="386" r:id="rId11"/>
    <p:sldId id="387" r:id="rId12"/>
    <p:sldId id="388" r:id="rId13"/>
    <p:sldId id="389" r:id="rId14"/>
    <p:sldId id="390" r:id="rId15"/>
    <p:sldId id="370" r:id="rId16"/>
    <p:sldId id="391" r:id="rId17"/>
    <p:sldId id="412" r:id="rId18"/>
    <p:sldId id="413" r:id="rId19"/>
    <p:sldId id="382" r:id="rId20"/>
    <p:sldId id="414" r:id="rId21"/>
    <p:sldId id="415" r:id="rId22"/>
    <p:sldId id="416" r:id="rId23"/>
    <p:sldId id="417" r:id="rId24"/>
    <p:sldId id="418" r:id="rId25"/>
    <p:sldId id="393" r:id="rId26"/>
    <p:sldId id="400" r:id="rId27"/>
    <p:sldId id="395" r:id="rId28"/>
    <p:sldId id="401" r:id="rId29"/>
    <p:sldId id="397" r:id="rId30"/>
    <p:sldId id="399" r:id="rId31"/>
    <p:sldId id="398" r:id="rId32"/>
    <p:sldId id="419" r:id="rId33"/>
    <p:sldId id="420" r:id="rId34"/>
    <p:sldId id="421" r:id="rId35"/>
    <p:sldId id="422" r:id="rId36"/>
    <p:sldId id="423" r:id="rId37"/>
    <p:sldId id="424" r:id="rId38"/>
    <p:sldId id="427" r:id="rId39"/>
    <p:sldId id="428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CC66FF"/>
    <a:srgbClr val="ECD9FF"/>
    <a:srgbClr val="DBB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6B3B3D-DFE3-492D-9E6D-D079C1EB5DC7}" v="2" dt="2019-09-19T09:07:08.1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36" autoAdjust="0"/>
    <p:restoredTop sz="94667"/>
  </p:normalViewPr>
  <p:slideViewPr>
    <p:cSldViewPr snapToGrid="0">
      <p:cViewPr varScale="1">
        <p:scale>
          <a:sx n="110" d="100"/>
          <a:sy n="110" d="100"/>
        </p:scale>
        <p:origin x="13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1/2 – Autumn Block 2 – Addition and Subtraction</a:t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12 </a:t>
            </a:r>
          </a:p>
          <a:p>
            <a:pPr lvl="0"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Year 1: Counting Back </a:t>
            </a: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Year 2: Subtract with </a:t>
            </a: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2-Digits  1</a:t>
            </a:r>
          </a:p>
          <a:p>
            <a:pPr algn="ctr"/>
            <a:endParaRPr lang="en-GB" sz="4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191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Introduction</a:t>
            </a:r>
            <a:endParaRPr kumimoji="0" lang="en-GB" sz="2000" b="1" i="0" u="sng" strike="noStrike" kern="120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sng" strike="noStrike" kern="120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Complete </a:t>
            </a:r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sequence of numbers.</a:t>
            </a: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" charset="0"/>
              </a:rPr>
              <a:t>© Classroom Secrets Limited 2018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408B544-7CC5-4BD3-89E5-5A7F07E7B3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298170"/>
              </p:ext>
            </p:extLst>
          </p:nvPr>
        </p:nvGraphicFramePr>
        <p:xfrm>
          <a:off x="1871999" y="1569279"/>
          <a:ext cx="5400000" cy="643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13645157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5871619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0391857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1709526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604597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7351811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0620312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4398829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1234889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3310479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34882083"/>
                    </a:ext>
                  </a:extLst>
                </a:gridCol>
              </a:tblGrid>
              <a:tr h="643835"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561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7D28396-8B89-41E1-94B2-016EFC8296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038904"/>
              </p:ext>
            </p:extLst>
          </p:nvPr>
        </p:nvGraphicFramePr>
        <p:xfrm>
          <a:off x="1871999" y="3078690"/>
          <a:ext cx="5400000" cy="643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13645157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5871619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0391857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1709526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604597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7351811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0620312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4398829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1234889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3310479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34882083"/>
                    </a:ext>
                  </a:extLst>
                </a:gridCol>
              </a:tblGrid>
              <a:tr h="643835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5619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A7EB35A-59D9-4530-9035-0D3329319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695542"/>
              </p:ext>
            </p:extLst>
          </p:nvPr>
        </p:nvGraphicFramePr>
        <p:xfrm>
          <a:off x="1871999" y="4588101"/>
          <a:ext cx="5400000" cy="643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13645157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5871619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0391857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1709526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604597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7351811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0620312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4398829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1234889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3310479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34882083"/>
                    </a:ext>
                  </a:extLst>
                </a:gridCol>
              </a:tblGrid>
              <a:tr h="643835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56197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D588872-3C5E-47C4-A568-3961A091ED98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430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Introduction</a:t>
            </a:r>
            <a:endParaRPr kumimoji="0" lang="en-GB" sz="2000" b="1" i="0" u="sng" strike="noStrike" kern="120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sng" strike="noStrike" kern="120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Complete </a:t>
            </a:r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sequence of numbers.</a:t>
            </a: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" charset="0"/>
              </a:rPr>
              <a:t>© Classroom Secrets Limited 2018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408B544-7CC5-4BD3-89E5-5A7F07E7B3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469058"/>
              </p:ext>
            </p:extLst>
          </p:nvPr>
        </p:nvGraphicFramePr>
        <p:xfrm>
          <a:off x="1871999" y="1569279"/>
          <a:ext cx="5400000" cy="643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13645157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5871619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0391857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1709526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604597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7351811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0620312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4398829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1234889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3310479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34882083"/>
                    </a:ext>
                  </a:extLst>
                </a:gridCol>
              </a:tblGrid>
              <a:tr h="643835"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561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7D28396-8B89-41E1-94B2-016EFC8296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497878"/>
              </p:ext>
            </p:extLst>
          </p:nvPr>
        </p:nvGraphicFramePr>
        <p:xfrm>
          <a:off x="1871999" y="3078690"/>
          <a:ext cx="5400000" cy="643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13645157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5871619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0391857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1709526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604597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7351811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0620312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4398829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1234889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3310479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34882083"/>
                    </a:ext>
                  </a:extLst>
                </a:gridCol>
              </a:tblGrid>
              <a:tr h="643835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5619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A7EB35A-59D9-4530-9035-0D3329319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197792"/>
              </p:ext>
            </p:extLst>
          </p:nvPr>
        </p:nvGraphicFramePr>
        <p:xfrm>
          <a:off x="1871999" y="4588101"/>
          <a:ext cx="5400000" cy="643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13645157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5871619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0391857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1709526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604597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7351811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0620312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4398829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12348893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3310479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34882083"/>
                    </a:ext>
                  </a:extLst>
                </a:gridCol>
              </a:tblGrid>
              <a:tr h="643835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56197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D1F18D7-B1E0-49EA-81B6-E876FEDCDA5C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37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knowledge of number bonds to solve these calculations quickly:</a:t>
            </a:r>
          </a:p>
          <a:p>
            <a:pPr marL="88900" algn="ctr"/>
            <a:endParaRPr lang="en-US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D83F4A1-4106-4B61-8249-BB8EF4A14C8F}"/>
              </a:ext>
            </a:extLst>
          </p:cNvPr>
          <p:cNvGraphicFramePr>
            <a:graphicFrameLocks noGrp="1"/>
          </p:cNvGraphicFramePr>
          <p:nvPr/>
        </p:nvGraphicFramePr>
        <p:xfrm>
          <a:off x="1384686" y="2113168"/>
          <a:ext cx="2396191" cy="287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191">
                  <a:extLst>
                    <a:ext uri="{9D8B030D-6E8A-4147-A177-3AD203B41FA5}">
                      <a16:colId xmlns:a16="http://schemas.microsoft.com/office/drawing/2014/main" val="153787273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1943668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5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4941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925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>
                          <a:latin typeface="Century Gothic" panose="020B0502020202020204" pitchFamily="34" charset="0"/>
                        </a:rPr>
                        <a:t>20 – 3 = 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4514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47974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8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25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9488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10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04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0825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15 = 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765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3028708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04B9DA5-06C9-46D8-B0FE-6AD8BB04CFBC}"/>
              </a:ext>
            </a:extLst>
          </p:cNvPr>
          <p:cNvGraphicFramePr>
            <a:graphicFrameLocks noGrp="1"/>
          </p:cNvGraphicFramePr>
          <p:nvPr/>
        </p:nvGraphicFramePr>
        <p:xfrm>
          <a:off x="4704522" y="2113168"/>
          <a:ext cx="2396191" cy="275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191">
                  <a:extLst>
                    <a:ext uri="{9D8B030D-6E8A-4147-A177-3AD203B41FA5}">
                      <a16:colId xmlns:a16="http://schemas.microsoft.com/office/drawing/2014/main" val="296537251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6133737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14 = 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92472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96498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11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5072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2708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13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255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74529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12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21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41885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16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89089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477481A2-18C3-4D19-A719-828F2CF0AC1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2F31B55-3575-4A53-AE3B-1E4849ECBEC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8B19E35-7F20-46E0-9E83-3B0F82978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B05DCC3-8449-4FAB-BF1F-0F830F3B058A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896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knowledge of number bonds to solve these calculations quickly:</a:t>
            </a:r>
            <a:endParaRPr lang="en-US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D83F4A1-4106-4B61-8249-BB8EF4A14C8F}"/>
              </a:ext>
            </a:extLst>
          </p:cNvPr>
          <p:cNvGraphicFramePr>
            <a:graphicFrameLocks noGrp="1"/>
          </p:cNvGraphicFramePr>
          <p:nvPr/>
        </p:nvGraphicFramePr>
        <p:xfrm>
          <a:off x="1384686" y="2113168"/>
          <a:ext cx="2396191" cy="287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191">
                  <a:extLst>
                    <a:ext uri="{9D8B030D-6E8A-4147-A177-3AD203B41FA5}">
                      <a16:colId xmlns:a16="http://schemas.microsoft.com/office/drawing/2014/main" val="153787273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1943668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5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4941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925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>
                          <a:latin typeface="Century Gothic" panose="020B0502020202020204" pitchFamily="34" charset="0"/>
                        </a:rPr>
                        <a:t>20 – 3 = 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4514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47974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8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25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9488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10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04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0825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15 = 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765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3028708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04B9DA5-06C9-46D8-B0FE-6AD8BB04CFBC}"/>
              </a:ext>
            </a:extLst>
          </p:cNvPr>
          <p:cNvGraphicFramePr>
            <a:graphicFrameLocks noGrp="1"/>
          </p:cNvGraphicFramePr>
          <p:nvPr/>
        </p:nvGraphicFramePr>
        <p:xfrm>
          <a:off x="4704522" y="2113168"/>
          <a:ext cx="2396191" cy="275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191">
                  <a:extLst>
                    <a:ext uri="{9D8B030D-6E8A-4147-A177-3AD203B41FA5}">
                      <a16:colId xmlns:a16="http://schemas.microsoft.com/office/drawing/2014/main" val="296537251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6133737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14 = 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92472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96498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11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5072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2708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13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255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74529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12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21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41885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20 – 16 =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89089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01506A58-8EB5-47EB-8230-CC4C8B870C0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7BDF891-A522-4E0C-AB44-7D9A55AF41B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9AB8125-93A6-4A2D-ADB0-D7A1F3B5A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261FBAE-69E5-4A4E-BD31-A0540FA8C119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321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calculation that matches the number line. 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3B911DF-AFA0-6546-B37F-8B32A6ACB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609749"/>
              </p:ext>
            </p:extLst>
          </p:nvPr>
        </p:nvGraphicFramePr>
        <p:xfrm>
          <a:off x="3286800" y="4462388"/>
          <a:ext cx="2570400" cy="1420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88155905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09753184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3380681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417400315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87240283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2176007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419302199"/>
                    </a:ext>
                  </a:extLst>
                </a:gridCol>
              </a:tblGrid>
              <a:tr h="362978"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7849525"/>
                  </a:ext>
                </a:extLst>
              </a:tr>
              <a:tr h="161836"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5322809"/>
                  </a:ext>
                </a:extLst>
              </a:tr>
              <a:tr h="362978"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8090834"/>
                  </a:ext>
                </a:extLst>
              </a:tr>
              <a:tr h="161836"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3960829"/>
                  </a:ext>
                </a:extLst>
              </a:tr>
              <a:tr h="362978"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90117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66C4DE85-D39E-4A73-B5CB-8CC032EB7DE8}"/>
              </a:ext>
            </a:extLst>
          </p:cNvPr>
          <p:cNvGrpSpPr/>
          <p:nvPr/>
        </p:nvGrpSpPr>
        <p:grpSpPr>
          <a:xfrm>
            <a:off x="3355942" y="2080551"/>
            <a:ext cx="1825659" cy="786869"/>
            <a:chOff x="3391604" y="2080859"/>
            <a:chExt cx="1403499" cy="786869"/>
          </a:xfrm>
        </p:grpSpPr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F125EFD9-931C-5548-ABF8-EDBA8C851A6C}"/>
                </a:ext>
              </a:extLst>
            </p:cNvPr>
            <p:cNvSpPr/>
            <p:nvPr/>
          </p:nvSpPr>
          <p:spPr>
            <a:xfrm>
              <a:off x="4327270" y="2080859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FA10FBD5-00EC-B54A-8BE8-8FF642919BFB}"/>
                </a:ext>
              </a:extLst>
            </p:cNvPr>
            <p:cNvSpPr/>
            <p:nvPr/>
          </p:nvSpPr>
          <p:spPr>
            <a:xfrm>
              <a:off x="3859437" y="2080859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E827E027-8AF3-6D40-B764-E60DF09BAC4C}"/>
                </a:ext>
              </a:extLst>
            </p:cNvPr>
            <p:cNvSpPr/>
            <p:nvPr/>
          </p:nvSpPr>
          <p:spPr>
            <a:xfrm>
              <a:off x="3391604" y="2090032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5B485AC-A971-B442-AA63-75C7386E1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900733"/>
              </p:ext>
            </p:extLst>
          </p:nvPr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D51618-4B29-3A44-AB46-569FC81635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596513"/>
              </p:ext>
            </p:extLst>
          </p:nvPr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FE125A05-264A-3B40-861E-C462C88D577E}"/>
              </a:ext>
            </a:extLst>
          </p:cNvPr>
          <p:cNvSpPr/>
          <p:nvPr/>
        </p:nvSpPr>
        <p:spPr>
          <a:xfrm>
            <a:off x="4947601" y="3212868"/>
            <a:ext cx="468000" cy="468000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FEA9235-D308-4AB5-A56A-A36EB243171D}"/>
              </a:ext>
            </a:extLst>
          </p:cNvPr>
          <p:cNvSpPr/>
          <p:nvPr/>
        </p:nvSpPr>
        <p:spPr>
          <a:xfrm>
            <a:off x="3106312" y="3212868"/>
            <a:ext cx="468000" cy="468000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D700D1-DFB3-4B9A-95F6-E8155BAB8920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721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calculation that matches the number line. 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3B911DF-AFA0-6546-B37F-8B32A6ACB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162489"/>
              </p:ext>
            </p:extLst>
          </p:nvPr>
        </p:nvGraphicFramePr>
        <p:xfrm>
          <a:off x="3286800" y="4462388"/>
          <a:ext cx="2570400" cy="1420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88155905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09753184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3380681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417400315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87240283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2176007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419302199"/>
                    </a:ext>
                  </a:extLst>
                </a:gridCol>
              </a:tblGrid>
              <a:tr h="362978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– 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7849525"/>
                  </a:ext>
                </a:extLst>
              </a:tr>
              <a:tr h="161836"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5322809"/>
                  </a:ext>
                </a:extLst>
              </a:tr>
              <a:tr h="362978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 2" panose="05020102010507070707" pitchFamily="18" charset="2"/>
                        </a:rPr>
                        <a:t>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8090834"/>
                  </a:ext>
                </a:extLst>
              </a:tr>
              <a:tr h="161836"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3960829"/>
                  </a:ext>
                </a:extLst>
              </a:tr>
              <a:tr h="362978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90117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66C4DE85-D39E-4A73-B5CB-8CC032EB7DE8}"/>
              </a:ext>
            </a:extLst>
          </p:cNvPr>
          <p:cNvGrpSpPr/>
          <p:nvPr/>
        </p:nvGrpSpPr>
        <p:grpSpPr>
          <a:xfrm>
            <a:off x="3355942" y="2080551"/>
            <a:ext cx="1825659" cy="786869"/>
            <a:chOff x="3391604" y="2080859"/>
            <a:chExt cx="1403499" cy="786869"/>
          </a:xfrm>
        </p:grpSpPr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F125EFD9-931C-5548-ABF8-EDBA8C851A6C}"/>
                </a:ext>
              </a:extLst>
            </p:cNvPr>
            <p:cNvSpPr/>
            <p:nvPr/>
          </p:nvSpPr>
          <p:spPr>
            <a:xfrm>
              <a:off x="4327270" y="2080859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FA10FBD5-00EC-B54A-8BE8-8FF642919BFB}"/>
                </a:ext>
              </a:extLst>
            </p:cNvPr>
            <p:cNvSpPr/>
            <p:nvPr/>
          </p:nvSpPr>
          <p:spPr>
            <a:xfrm>
              <a:off x="3859437" y="2080859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E827E027-8AF3-6D40-B764-E60DF09BAC4C}"/>
                </a:ext>
              </a:extLst>
            </p:cNvPr>
            <p:cNvSpPr/>
            <p:nvPr/>
          </p:nvSpPr>
          <p:spPr>
            <a:xfrm>
              <a:off x="3391604" y="2090032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5B485AC-A971-B442-AA63-75C7386E141D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D51618-4B29-3A44-AB46-569FC81635A9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FE125A05-264A-3B40-861E-C462C88D577E}"/>
              </a:ext>
            </a:extLst>
          </p:cNvPr>
          <p:cNvSpPr/>
          <p:nvPr/>
        </p:nvSpPr>
        <p:spPr>
          <a:xfrm>
            <a:off x="4947601" y="3212868"/>
            <a:ext cx="468000" cy="468000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FEA9235-D308-4AB5-A56A-A36EB243171D}"/>
              </a:ext>
            </a:extLst>
          </p:cNvPr>
          <p:cNvSpPr/>
          <p:nvPr/>
        </p:nvSpPr>
        <p:spPr>
          <a:xfrm>
            <a:off x="3106312" y="3212868"/>
            <a:ext cx="468000" cy="468000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83C892-9E32-4071-A5A3-369BEB628797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157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count backwards 4 from 9, the answer is 5.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5B485AC-A971-B442-AA63-75C7386E1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617585"/>
              </p:ext>
            </p:extLst>
          </p:nvPr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D51618-4B29-3A44-AB46-569FC81635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609394"/>
              </p:ext>
            </p:extLst>
          </p:nvPr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F4BDFD6-5816-45F3-A6B0-8A64CA93C673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664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count backwards 4 from 9, the answer is 5.</a:t>
            </a: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47D4011-E1FC-4AED-9F3A-D8BC0F894FE9}"/>
              </a:ext>
            </a:extLst>
          </p:cNvPr>
          <p:cNvGrpSpPr/>
          <p:nvPr/>
        </p:nvGrpSpPr>
        <p:grpSpPr>
          <a:xfrm>
            <a:off x="4572000" y="2078121"/>
            <a:ext cx="2438400" cy="784713"/>
            <a:chOff x="4324166" y="2078121"/>
            <a:chExt cx="1875875" cy="784713"/>
          </a:xfrm>
        </p:grpSpPr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B56FB410-A413-405A-9A58-2C12687CAA4E}"/>
                </a:ext>
              </a:extLst>
            </p:cNvPr>
            <p:cNvSpPr/>
            <p:nvPr/>
          </p:nvSpPr>
          <p:spPr>
            <a:xfrm>
              <a:off x="5732208" y="2085138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74009678-15CC-41E2-8DED-FBC8325D531B}"/>
                </a:ext>
              </a:extLst>
            </p:cNvPr>
            <p:cNvSpPr/>
            <p:nvPr/>
          </p:nvSpPr>
          <p:spPr>
            <a:xfrm>
              <a:off x="5264291" y="2078121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1BB20675-ED24-4800-B9E6-B66154738EE0}"/>
                </a:ext>
              </a:extLst>
            </p:cNvPr>
            <p:cNvSpPr/>
            <p:nvPr/>
          </p:nvSpPr>
          <p:spPr>
            <a:xfrm>
              <a:off x="4796374" y="2078121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7619BFA5-EBB7-414C-ADA6-2C2DAA30C8D7}"/>
                </a:ext>
              </a:extLst>
            </p:cNvPr>
            <p:cNvSpPr/>
            <p:nvPr/>
          </p:nvSpPr>
          <p:spPr>
            <a:xfrm>
              <a:off x="4324166" y="2078121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5B485AC-A971-B442-AA63-75C7386E1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659788"/>
              </p:ext>
            </p:extLst>
          </p:nvPr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D51618-4B29-3A44-AB46-569FC81635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360491"/>
              </p:ext>
            </p:extLst>
          </p:nvPr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3F3E1381-09B5-4175-B828-A9758544155D}"/>
              </a:ext>
            </a:extLst>
          </p:cNvPr>
          <p:cNvSpPr/>
          <p:nvPr/>
        </p:nvSpPr>
        <p:spPr>
          <a:xfrm>
            <a:off x="4305825" y="3189423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FB254FC-25B3-46B4-9E29-5A5F6668F715}"/>
              </a:ext>
            </a:extLst>
          </p:cNvPr>
          <p:cNvSpPr/>
          <p:nvPr/>
        </p:nvSpPr>
        <p:spPr>
          <a:xfrm>
            <a:off x="6757630" y="3189423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80907E-5745-48FB-98CD-F86CC7AA337E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697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complete to calculation.</a:t>
            </a: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5B485AC-A971-B442-AA63-75C7386E141D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D51618-4B29-3A44-AB46-569FC81635A9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08B7A1D-3449-4FFA-B22B-39D53971B4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935179"/>
              </p:ext>
            </p:extLst>
          </p:nvPr>
        </p:nvGraphicFramePr>
        <p:xfrm>
          <a:off x="2772000" y="4220204"/>
          <a:ext cx="3600000" cy="7483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4821909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98022882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17887982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1307436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731633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– 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583491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9F43BD3-2CDC-4D20-A53E-2DEB9BA7AFE5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516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complete to calculation.</a:t>
            </a: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378F1F3-E16F-4BF0-8D73-74552BA45F8E}"/>
              </a:ext>
            </a:extLst>
          </p:cNvPr>
          <p:cNvGrpSpPr/>
          <p:nvPr/>
        </p:nvGrpSpPr>
        <p:grpSpPr>
          <a:xfrm>
            <a:off x="4573066" y="2078121"/>
            <a:ext cx="1824589" cy="784713"/>
            <a:chOff x="4573066" y="2078121"/>
            <a:chExt cx="1824589" cy="784713"/>
          </a:xfrm>
        </p:grpSpPr>
        <p:sp>
          <p:nvSpPr>
            <p:cNvPr id="12" name="Arc 11">
              <a:extLst>
                <a:ext uri="{FF2B5EF4-FFF2-40B4-BE49-F238E27FC236}">
                  <a16:creationId xmlns:a16="http://schemas.microsoft.com/office/drawing/2014/main" id="{A1CB30F1-E7BB-417B-9E70-0C5B97F94CBC}"/>
                </a:ext>
              </a:extLst>
            </p:cNvPr>
            <p:cNvSpPr/>
            <p:nvPr/>
          </p:nvSpPr>
          <p:spPr>
            <a:xfrm>
              <a:off x="5789531" y="2085138"/>
              <a:ext cx="608124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EC79848A-CFA6-4DE3-8752-3EAD00B63394}"/>
                </a:ext>
              </a:extLst>
            </p:cNvPr>
            <p:cNvSpPr/>
            <p:nvPr/>
          </p:nvSpPr>
          <p:spPr>
            <a:xfrm>
              <a:off x="5181298" y="2078121"/>
              <a:ext cx="608124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06BC950B-2E4F-43FD-A23E-B0FAA8DB9FB2}"/>
                </a:ext>
              </a:extLst>
            </p:cNvPr>
            <p:cNvSpPr/>
            <p:nvPr/>
          </p:nvSpPr>
          <p:spPr>
            <a:xfrm>
              <a:off x="4573066" y="2078121"/>
              <a:ext cx="608124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5B485AC-A971-B442-AA63-75C7386E141D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D51618-4B29-3A44-AB46-569FC81635A9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08B7A1D-3449-4FFA-B22B-39D53971B4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611271"/>
              </p:ext>
            </p:extLst>
          </p:nvPr>
        </p:nvGraphicFramePr>
        <p:xfrm>
          <a:off x="2772000" y="4220204"/>
          <a:ext cx="3600000" cy="7483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4821909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98022882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17887982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1307436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6731633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– 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260706" marR="260706" marT="130353" marB="13035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5834919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89369ABC-BCF1-48A5-9534-8BDE8CAC7D3D}"/>
              </a:ext>
            </a:extLst>
          </p:cNvPr>
          <p:cNvSpPr/>
          <p:nvPr/>
        </p:nvSpPr>
        <p:spPr>
          <a:xfrm>
            <a:off x="4305825" y="3189423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4A4F9F9-8FC7-42CC-8F82-77B79CBDD21D}"/>
              </a:ext>
            </a:extLst>
          </p:cNvPr>
          <p:cNvSpPr/>
          <p:nvPr/>
        </p:nvSpPr>
        <p:spPr>
          <a:xfrm>
            <a:off x="6144888" y="3189423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4EE0E3C-03D9-410B-A888-C26B8EEB786B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967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Start on the number 10. Count backwards 4.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do you land on?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number sentence to match.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6CB6A39-DD91-45DC-AC11-56513E638CF7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9E61029-592D-42CC-B23D-68DDE1CD30CB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3429055-942A-4294-A983-CE14E7F3734E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535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Start on the number 10. Count backwards 4.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do you land on?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number sentence to match.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 – 4 = 6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E7D8172-53C0-4AFE-9AAB-E95C9BB320BA}"/>
              </a:ext>
            </a:extLst>
          </p:cNvPr>
          <p:cNvGrpSpPr/>
          <p:nvPr/>
        </p:nvGrpSpPr>
        <p:grpSpPr>
          <a:xfrm>
            <a:off x="5181601" y="2080565"/>
            <a:ext cx="2450400" cy="779248"/>
            <a:chOff x="4792667" y="2294843"/>
            <a:chExt cx="1871416" cy="779248"/>
          </a:xfrm>
        </p:grpSpPr>
        <p:sp>
          <p:nvSpPr>
            <p:cNvPr id="12" name="Arc 11">
              <a:extLst>
                <a:ext uri="{FF2B5EF4-FFF2-40B4-BE49-F238E27FC236}">
                  <a16:creationId xmlns:a16="http://schemas.microsoft.com/office/drawing/2014/main" id="{A81CC7E8-EBB2-44D8-841A-E88D2DCC5D81}"/>
                </a:ext>
              </a:extLst>
            </p:cNvPr>
            <p:cNvSpPr/>
            <p:nvPr/>
          </p:nvSpPr>
          <p:spPr>
            <a:xfrm>
              <a:off x="6196250" y="2294843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F57AF524-A647-4B4A-8D04-D2E8EF358649}"/>
                </a:ext>
              </a:extLst>
            </p:cNvPr>
            <p:cNvSpPr/>
            <p:nvPr/>
          </p:nvSpPr>
          <p:spPr>
            <a:xfrm>
              <a:off x="5728417" y="2294843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772A8418-B9FE-4036-BE24-D8F55BB86C39}"/>
                </a:ext>
              </a:extLst>
            </p:cNvPr>
            <p:cNvSpPr/>
            <p:nvPr/>
          </p:nvSpPr>
          <p:spPr>
            <a:xfrm>
              <a:off x="5260500" y="2294843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937FBAAA-3DD2-4738-9554-EC660230415C}"/>
                </a:ext>
              </a:extLst>
            </p:cNvPr>
            <p:cNvSpPr/>
            <p:nvPr/>
          </p:nvSpPr>
          <p:spPr>
            <a:xfrm>
              <a:off x="4792667" y="2296395"/>
              <a:ext cx="46783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6CB6A39-DD91-45DC-AC11-56513E638CF7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9E61029-592D-42CC-B23D-68DDE1CD30CB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3A54336E-69E1-40A9-AAC7-473F14A746EE}"/>
              </a:ext>
            </a:extLst>
          </p:cNvPr>
          <p:cNvSpPr/>
          <p:nvPr/>
        </p:nvSpPr>
        <p:spPr>
          <a:xfrm>
            <a:off x="4931057" y="3181608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E5E9F59-B539-4A76-97EA-A36AB6E2BBCD}"/>
              </a:ext>
            </a:extLst>
          </p:cNvPr>
          <p:cNvSpPr/>
          <p:nvPr/>
        </p:nvSpPr>
        <p:spPr>
          <a:xfrm>
            <a:off x="7382862" y="3181608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CE849C-C427-4D59-A8C8-829B2C675594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131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calculation to match the chart below and complete the answer.</a:t>
            </a:r>
            <a:endParaRPr lang="en-US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A16DCA5-D74A-4CF2-8291-988DB262ED4A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731834"/>
          <a:ext cx="5533856" cy="3079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78389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2295859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57D22C76-C474-44E3-8814-065C82D871BD}"/>
              </a:ext>
            </a:extLst>
          </p:cNvPr>
          <p:cNvGrpSpPr/>
          <p:nvPr/>
        </p:nvGrpSpPr>
        <p:grpSpPr>
          <a:xfrm>
            <a:off x="2761316" y="5215404"/>
            <a:ext cx="3621369" cy="756000"/>
            <a:chOff x="3058548" y="5331945"/>
            <a:chExt cx="3621369" cy="756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F72F3B0-6F79-40E4-98D6-3CF7819565E9}"/>
                </a:ext>
              </a:extLst>
            </p:cNvPr>
            <p:cNvSpPr>
              <a:spLocks/>
            </p:cNvSpPr>
            <p:nvPr/>
          </p:nvSpPr>
          <p:spPr>
            <a:xfrm>
              <a:off x="3058548" y="5331945"/>
              <a:ext cx="756000" cy="756000"/>
            </a:xfrm>
            <a:prstGeom prst="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0A828EA-0A29-4197-AE13-B4B26986EB06}"/>
                </a:ext>
              </a:extLst>
            </p:cNvPr>
            <p:cNvSpPr>
              <a:spLocks/>
            </p:cNvSpPr>
            <p:nvPr/>
          </p:nvSpPr>
          <p:spPr>
            <a:xfrm>
              <a:off x="4478408" y="5331945"/>
              <a:ext cx="756000" cy="756000"/>
            </a:xfrm>
            <a:prstGeom prst="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722166-1D9B-4723-A402-A384E433DC36}"/>
                </a:ext>
              </a:extLst>
            </p:cNvPr>
            <p:cNvSpPr>
              <a:spLocks/>
            </p:cNvSpPr>
            <p:nvPr/>
          </p:nvSpPr>
          <p:spPr>
            <a:xfrm>
              <a:off x="5923917" y="5331945"/>
              <a:ext cx="756000" cy="756000"/>
            </a:xfrm>
            <a:prstGeom prst="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5EE6052-03BC-4745-8A88-16BFE8578AEA}"/>
                </a:ext>
              </a:extLst>
            </p:cNvPr>
            <p:cNvSpPr txBox="1"/>
            <p:nvPr/>
          </p:nvSpPr>
          <p:spPr>
            <a:xfrm>
              <a:off x="3990025" y="5509890"/>
              <a:ext cx="3129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–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BD5C4DB-9334-4E5F-8AC3-2BB692E98B30}"/>
                </a:ext>
              </a:extLst>
            </p:cNvPr>
            <p:cNvSpPr txBox="1"/>
            <p:nvPr/>
          </p:nvSpPr>
          <p:spPr>
            <a:xfrm>
              <a:off x="5409885" y="5509890"/>
              <a:ext cx="33855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=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6EC9FA5E-806A-44BB-9FE3-7E94F3A8891A}"/>
              </a:ext>
            </a:extLst>
          </p:cNvPr>
          <p:cNvGrpSpPr/>
          <p:nvPr/>
        </p:nvGrpSpPr>
        <p:grpSpPr>
          <a:xfrm>
            <a:off x="2256289" y="2893736"/>
            <a:ext cx="1909413" cy="1335023"/>
            <a:chOff x="2256289" y="2908809"/>
            <a:chExt cx="1909413" cy="133502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4A34A53-5BED-4947-BBDB-18E419C2231C}"/>
                </a:ext>
              </a:extLst>
            </p:cNvPr>
            <p:cNvGrpSpPr/>
            <p:nvPr/>
          </p:nvGrpSpPr>
          <p:grpSpPr>
            <a:xfrm>
              <a:off x="2256289" y="2908809"/>
              <a:ext cx="1909413" cy="576000"/>
              <a:chOff x="2256289" y="2908809"/>
              <a:chExt cx="1909413" cy="576000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472A7B0-8879-4DCF-A7EF-FDE638C1ED93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256289" y="2908809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7608413-F5C1-45D1-AD6E-04188100DB4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22996" y="2908809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>
                    <a:latin typeface="Century Gothic" panose="020B0502020202020204" pitchFamily="34" charset="0"/>
                  </a:rPr>
                  <a:t>10</a:t>
                </a:r>
                <a:endParaRPr lang="en-GB" sz="2000" b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9B5D6F6-A6EE-40EE-90C8-1507303DCEE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589702" y="2908809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E9B9B0D4-7F7F-4603-8F9B-7A9B9E86116F}"/>
                </a:ext>
              </a:extLst>
            </p:cNvPr>
            <p:cNvGrpSpPr/>
            <p:nvPr/>
          </p:nvGrpSpPr>
          <p:grpSpPr>
            <a:xfrm>
              <a:off x="2589642" y="3667832"/>
              <a:ext cx="1242707" cy="576000"/>
              <a:chOff x="2256289" y="2908809"/>
              <a:chExt cx="1242707" cy="576000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D35F5AE-22B4-435F-ABE3-2119BACEF1A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256289" y="2908809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4E9187E-EF8B-4271-B649-8B3FA18C90B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22996" y="2908809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22C97AA-50F0-49DE-BA93-BE690508741D}"/>
              </a:ext>
            </a:extLst>
          </p:cNvPr>
          <p:cNvGrpSpPr/>
          <p:nvPr/>
        </p:nvGrpSpPr>
        <p:grpSpPr>
          <a:xfrm>
            <a:off x="4927031" y="2927338"/>
            <a:ext cx="2131563" cy="1267818"/>
            <a:chOff x="4998750" y="2878663"/>
            <a:chExt cx="2131563" cy="126781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B451F84-1E70-4525-BE4D-C46C95C56BBF}"/>
                </a:ext>
              </a:extLst>
            </p:cNvPr>
            <p:cNvGrpSpPr/>
            <p:nvPr/>
          </p:nvGrpSpPr>
          <p:grpSpPr>
            <a:xfrm>
              <a:off x="4998750" y="2878663"/>
              <a:ext cx="2131563" cy="576000"/>
              <a:chOff x="4993930" y="2878663"/>
              <a:chExt cx="2131563" cy="576000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5B76561-3050-460B-B38C-E390A6681DC6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BDDE0CE-8311-4EAD-81A0-7DD923867C1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C63295D-3400-4FFD-BFEB-A3EF4480571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6549493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86FC218-A732-4EF5-90D7-F6A18E4743AF}"/>
                </a:ext>
              </a:extLst>
            </p:cNvPr>
            <p:cNvGrpSpPr/>
            <p:nvPr/>
          </p:nvGrpSpPr>
          <p:grpSpPr>
            <a:xfrm>
              <a:off x="4998750" y="3570481"/>
              <a:ext cx="2131563" cy="576000"/>
              <a:chOff x="4993930" y="2878663"/>
              <a:chExt cx="2131563" cy="576000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97DA08A-28CB-4E4C-A460-FED799BEAE43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F3DA333-5465-435E-9C87-32BA484FFEC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FB24242-32E9-4BA0-B25F-3E5741332E85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6549493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AAAA644-51FD-4152-B2AC-DDCE2772CC8A}"/>
              </a:ext>
            </a:extLst>
          </p:cNvPr>
          <p:cNvCxnSpPr>
            <a:cxnSpLocks/>
          </p:cNvCxnSpPr>
          <p:nvPr/>
        </p:nvCxnSpPr>
        <p:spPr>
          <a:xfrm flipV="1">
            <a:off x="2277971" y="2893736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DCB7B7B-5953-4E1A-B6AE-222C9CE57B16}"/>
              </a:ext>
            </a:extLst>
          </p:cNvPr>
          <p:cNvCxnSpPr>
            <a:cxnSpLocks/>
          </p:cNvCxnSpPr>
          <p:nvPr/>
        </p:nvCxnSpPr>
        <p:spPr>
          <a:xfrm flipV="1">
            <a:off x="2939530" y="2890785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2E8DFB3-0221-471E-BB56-C8C4FD40B55B}"/>
              </a:ext>
            </a:extLst>
          </p:cNvPr>
          <p:cNvCxnSpPr>
            <a:cxnSpLocks/>
          </p:cNvCxnSpPr>
          <p:nvPr/>
        </p:nvCxnSpPr>
        <p:spPr>
          <a:xfrm flipV="1">
            <a:off x="4930154" y="2911470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F46077-B7F5-45F0-B2C1-ED02DE33456E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E0EE900-2EB0-4288-A858-7E116DAD83B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40" name="Picture 3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C2DA084-9A63-42A7-8DD1-65D00DE58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7E1A0D79-BE75-4BF1-902D-B152A305FBBE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954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calculation to match the chart below and complete the answer.</a:t>
            </a:r>
            <a:endParaRPr lang="en-US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A16DCA5-D74A-4CF2-8291-988DB262ED4A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731834"/>
          <a:ext cx="5533856" cy="3079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78389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2295859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57D22C76-C474-44E3-8814-065C82D871BD}"/>
              </a:ext>
            </a:extLst>
          </p:cNvPr>
          <p:cNvGrpSpPr/>
          <p:nvPr/>
        </p:nvGrpSpPr>
        <p:grpSpPr>
          <a:xfrm>
            <a:off x="2761316" y="5215404"/>
            <a:ext cx="3621369" cy="756000"/>
            <a:chOff x="3058548" y="5331945"/>
            <a:chExt cx="3621369" cy="756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F72F3B0-6F79-40E4-98D6-3CF7819565E9}"/>
                </a:ext>
              </a:extLst>
            </p:cNvPr>
            <p:cNvSpPr>
              <a:spLocks/>
            </p:cNvSpPr>
            <p:nvPr/>
          </p:nvSpPr>
          <p:spPr>
            <a:xfrm>
              <a:off x="3058548" y="5331945"/>
              <a:ext cx="756000" cy="756000"/>
            </a:xfrm>
            <a:prstGeom prst="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56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0A828EA-0A29-4197-AE13-B4B26986EB06}"/>
                </a:ext>
              </a:extLst>
            </p:cNvPr>
            <p:cNvSpPr>
              <a:spLocks/>
            </p:cNvSpPr>
            <p:nvPr/>
          </p:nvSpPr>
          <p:spPr>
            <a:xfrm>
              <a:off x="4478408" y="5331945"/>
              <a:ext cx="756000" cy="756000"/>
            </a:xfrm>
            <a:prstGeom prst="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21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722166-1D9B-4723-A402-A384E433DC36}"/>
                </a:ext>
              </a:extLst>
            </p:cNvPr>
            <p:cNvSpPr>
              <a:spLocks/>
            </p:cNvSpPr>
            <p:nvPr/>
          </p:nvSpPr>
          <p:spPr>
            <a:xfrm>
              <a:off x="5923917" y="5331945"/>
              <a:ext cx="756000" cy="756000"/>
            </a:xfrm>
            <a:prstGeom prst="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5EE6052-03BC-4745-8A88-16BFE8578AEA}"/>
                </a:ext>
              </a:extLst>
            </p:cNvPr>
            <p:cNvSpPr txBox="1"/>
            <p:nvPr/>
          </p:nvSpPr>
          <p:spPr>
            <a:xfrm>
              <a:off x="3990024" y="5509890"/>
              <a:ext cx="3129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–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BD5C4DB-9334-4E5F-8AC3-2BB692E98B30}"/>
                </a:ext>
              </a:extLst>
            </p:cNvPr>
            <p:cNvSpPr txBox="1"/>
            <p:nvPr/>
          </p:nvSpPr>
          <p:spPr>
            <a:xfrm>
              <a:off x="5409885" y="5509890"/>
              <a:ext cx="33855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=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8017115-363E-49BF-8E2A-D251D3447A51}"/>
              </a:ext>
            </a:extLst>
          </p:cNvPr>
          <p:cNvGrpSpPr/>
          <p:nvPr/>
        </p:nvGrpSpPr>
        <p:grpSpPr>
          <a:xfrm>
            <a:off x="2256289" y="2890785"/>
            <a:ext cx="4802305" cy="1337974"/>
            <a:chOff x="2256289" y="2890785"/>
            <a:chExt cx="4802305" cy="13379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472A7B0-8879-4DCF-A7EF-FDE638C1ED9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256289" y="2893736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7608413-F5C1-45D1-AD6E-04188100DB4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22996" y="2893736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>
                  <a:latin typeface="Century Gothic" panose="020B0502020202020204" pitchFamily="34" charset="0"/>
                </a:rPr>
                <a:t>10</a:t>
              </a:r>
              <a:endParaRPr lang="en-GB" sz="2000" b="1">
                <a:latin typeface="Century Gothic" panose="020B0502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9B5D6F6-A6EE-40EE-90C8-1507303DCEE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589702" y="2893736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D35F5AE-22B4-435F-ABE3-2119BACEF1A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589642" y="3652759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4E9187E-EF8B-4271-B649-8B3FA18C90B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256349" y="3652759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5B76561-3050-460B-B38C-E390A6681DC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927031" y="2927338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BDDE0CE-8311-4EAD-81A0-7DD923867C1C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04812" y="2927338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C63295D-3400-4FFD-BFEB-A3EF4480571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82594" y="2927338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97DA08A-28CB-4E4C-A460-FED799BEAE4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927031" y="3619156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F3DA333-5465-435E-9C87-32BA484FFEC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04812" y="3619156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FB24242-32E9-4BA0-B25F-3E5741332E8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82594" y="3619156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7AAAA644-51FD-4152-B2AC-DDCE2772CC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77971" y="2893736"/>
              <a:ext cx="546847" cy="6077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DCB7B7B-5953-4E1A-B6AE-222C9CE57B1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39530" y="2890785"/>
              <a:ext cx="546847" cy="6077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2E8DFB3-0221-471E-BB56-C8C4FD40B5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930154" y="2911470"/>
              <a:ext cx="546847" cy="6077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A068EE4-7B2D-412C-89D9-CF3326A5C09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8525126-56AC-4627-8C32-6B410C7663F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34" name="Picture 3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F8A4D56-F751-4C96-8953-7B6F04755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DFA327E5-8EDE-4F24-9EC8-D5309670686B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138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B13C4A6-C8A1-4928-88ED-323692F31CA1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2133000"/>
          <a:ext cx="259200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CABA634F-E30F-4622-8373-3FCFC4424C9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ABA856D-3A04-43CD-83CA-636C356F33F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1584973-4036-461C-97E0-A9B653737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4E5EC41D-A3BD-47B6-A056-8444D4E4EEBD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756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False; 73 – 31 =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42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B13C4A6-C8A1-4928-88ED-323692F31CA1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2133000"/>
          <a:ext cx="259200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94B1000A-AD0F-4D38-99F1-3711B4100E7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720C5F3-4185-402A-8044-0E7C5C20ED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8611B91-3EB7-4C9C-8D9D-80D2ADA266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045A881A-FFFB-4F23-B670-6600C8BB7411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1600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D916FD7-FEFE-4A3F-A9CE-B2FFF0BC3CC9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427033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0FCCC7F7-2507-4B08-856F-ECA557FD2943}"/>
              </a:ext>
            </a:extLst>
          </p:cNvPr>
          <p:cNvSpPr txBox="1">
            <a:spLocks noChangeAspect="1"/>
          </p:cNvSpPr>
          <p:nvPr/>
        </p:nvSpPr>
        <p:spPr>
          <a:xfrm>
            <a:off x="5727149" y="2554678"/>
            <a:ext cx="576000" cy="576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1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AD48FC0-1DDD-4D21-92EE-BA4AA4EADFA8}"/>
              </a:ext>
            </a:extLst>
          </p:cNvPr>
          <p:cNvGrpSpPr/>
          <p:nvPr/>
        </p:nvGrpSpPr>
        <p:grpSpPr>
          <a:xfrm>
            <a:off x="2016973" y="5099468"/>
            <a:ext cx="5110054" cy="720000"/>
            <a:chOff x="1958287" y="5359446"/>
            <a:chExt cx="5110054" cy="72000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4D309C9C-F477-4DFA-A6D9-BD343CA0B989}"/>
                </a:ext>
              </a:extLst>
            </p:cNvPr>
            <p:cNvSpPr/>
            <p:nvPr/>
          </p:nvSpPr>
          <p:spPr>
            <a:xfrm>
              <a:off x="1958287" y="5359446"/>
              <a:ext cx="1440000" cy="720000"/>
            </a:xfrm>
            <a:prstGeom prst="round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67DF666-BA72-4331-BD4B-266A61688AA8}"/>
                </a:ext>
              </a:extLst>
            </p:cNvPr>
            <p:cNvSpPr/>
            <p:nvPr/>
          </p:nvSpPr>
          <p:spPr>
            <a:xfrm>
              <a:off x="3793314" y="5359446"/>
              <a:ext cx="1440000" cy="720000"/>
            </a:xfrm>
            <a:prstGeom prst="round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9AAF0EFD-B8B9-4BDC-8ABB-199D82723CB7}"/>
                </a:ext>
              </a:extLst>
            </p:cNvPr>
            <p:cNvSpPr/>
            <p:nvPr/>
          </p:nvSpPr>
          <p:spPr>
            <a:xfrm>
              <a:off x="5628341" y="5359446"/>
              <a:ext cx="1440000" cy="720000"/>
            </a:xfrm>
            <a:prstGeom prst="round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50</a:t>
              </a:r>
            </a:p>
          </p:txBody>
        </p:sp>
      </p:grp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462FBB1-CBAB-4C79-9413-AAE846DE201E}"/>
              </a:ext>
            </a:extLst>
          </p:cNvPr>
          <p:cNvSpPr/>
          <p:nvPr/>
        </p:nvSpPr>
        <p:spPr>
          <a:xfrm>
            <a:off x="3132000" y="4056520"/>
            <a:ext cx="2880000" cy="7200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subtract 21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0920E75-0F57-4CC3-A8BD-AFA75C57FEB5}"/>
              </a:ext>
            </a:extLst>
          </p:cNvPr>
          <p:cNvGrpSpPr/>
          <p:nvPr/>
        </p:nvGrpSpPr>
        <p:grpSpPr>
          <a:xfrm>
            <a:off x="1958287" y="2272193"/>
            <a:ext cx="2481767" cy="1239433"/>
            <a:chOff x="1958287" y="2451489"/>
            <a:chExt cx="2481767" cy="1239433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1963AA7-A156-4CD2-B07D-B074DCFCEE5A}"/>
                </a:ext>
              </a:extLst>
            </p:cNvPr>
            <p:cNvGrpSpPr/>
            <p:nvPr/>
          </p:nvGrpSpPr>
          <p:grpSpPr>
            <a:xfrm>
              <a:off x="1958287" y="2451489"/>
              <a:ext cx="2481767" cy="576000"/>
              <a:chOff x="1904498" y="2648712"/>
              <a:chExt cx="2481767" cy="576000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AEA6BA0-1480-4375-9B43-95E10D55539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D483A6B-16FD-4741-A560-5ADC15B3D4E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5ABC292-BE72-4938-9DE5-F1F124E9B465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28AB71B-E6D5-4E61-A883-0C82A719CEE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75B3BBE-EB2D-49C3-AE25-71EF278114D1}"/>
                </a:ext>
              </a:extLst>
            </p:cNvPr>
            <p:cNvGrpSpPr/>
            <p:nvPr/>
          </p:nvGrpSpPr>
          <p:grpSpPr>
            <a:xfrm>
              <a:off x="2275914" y="3114922"/>
              <a:ext cx="1846512" cy="576000"/>
              <a:chOff x="1904498" y="2648712"/>
              <a:chExt cx="1846512" cy="576000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6CF0B0F-02BA-457D-8262-354F6D09068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263E4B9-AF8A-4C6F-905A-8DF03DEA96B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403F506-9177-4942-AB92-8FDBC6D4726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B1640CD-92C2-4A5A-A7B5-E46468FF318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FC84F03-CEF5-42B8-A0EC-7B89E5B2226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9" name="Picture 2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1EC62E5-041C-4063-98FF-9E2196D705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6287030C-F669-4B3A-91DF-BDCE8E0EE4C9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7758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D916FD7-FEFE-4A3F-A9CE-B2FFF0BC3CC9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427033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0FCCC7F7-2507-4B08-856F-ECA557FD2943}"/>
              </a:ext>
            </a:extLst>
          </p:cNvPr>
          <p:cNvSpPr txBox="1">
            <a:spLocks noChangeAspect="1"/>
          </p:cNvSpPr>
          <p:nvPr/>
        </p:nvSpPr>
        <p:spPr>
          <a:xfrm>
            <a:off x="5727149" y="2554678"/>
            <a:ext cx="576000" cy="576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1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AD48FC0-1DDD-4D21-92EE-BA4AA4EADFA8}"/>
              </a:ext>
            </a:extLst>
          </p:cNvPr>
          <p:cNvGrpSpPr/>
          <p:nvPr/>
        </p:nvGrpSpPr>
        <p:grpSpPr>
          <a:xfrm>
            <a:off x="2016973" y="5099468"/>
            <a:ext cx="5110054" cy="720000"/>
            <a:chOff x="1958287" y="5359446"/>
            <a:chExt cx="5110054" cy="72000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4D309C9C-F477-4DFA-A6D9-BD343CA0B989}"/>
                </a:ext>
              </a:extLst>
            </p:cNvPr>
            <p:cNvSpPr/>
            <p:nvPr/>
          </p:nvSpPr>
          <p:spPr>
            <a:xfrm>
              <a:off x="1958287" y="5359446"/>
              <a:ext cx="1440000" cy="720000"/>
            </a:xfrm>
            <a:prstGeom prst="round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67DF666-BA72-4331-BD4B-266A61688AA8}"/>
                </a:ext>
              </a:extLst>
            </p:cNvPr>
            <p:cNvSpPr/>
            <p:nvPr/>
          </p:nvSpPr>
          <p:spPr>
            <a:xfrm>
              <a:off x="3793314" y="5359446"/>
              <a:ext cx="1440000" cy="720000"/>
            </a:xfrm>
            <a:prstGeom prst="round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9AAF0EFD-B8B9-4BDC-8ABB-199D82723CB7}"/>
                </a:ext>
              </a:extLst>
            </p:cNvPr>
            <p:cNvSpPr/>
            <p:nvPr/>
          </p:nvSpPr>
          <p:spPr>
            <a:xfrm>
              <a:off x="5628341" y="5359446"/>
              <a:ext cx="1440000" cy="720000"/>
            </a:xfrm>
            <a:prstGeom prst="roundRect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50</a:t>
              </a:r>
            </a:p>
          </p:txBody>
        </p:sp>
      </p:grp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462FBB1-CBAB-4C79-9413-AAE846DE201E}"/>
              </a:ext>
            </a:extLst>
          </p:cNvPr>
          <p:cNvSpPr/>
          <p:nvPr/>
        </p:nvSpPr>
        <p:spPr>
          <a:xfrm>
            <a:off x="3132000" y="4056520"/>
            <a:ext cx="2880000" cy="7200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subtract 21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0920E75-0F57-4CC3-A8BD-AFA75C57FEB5}"/>
              </a:ext>
            </a:extLst>
          </p:cNvPr>
          <p:cNvGrpSpPr/>
          <p:nvPr/>
        </p:nvGrpSpPr>
        <p:grpSpPr>
          <a:xfrm>
            <a:off x="1958287" y="2272193"/>
            <a:ext cx="2481767" cy="1239433"/>
            <a:chOff x="1958287" y="2451489"/>
            <a:chExt cx="2481767" cy="1239433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1963AA7-A156-4CD2-B07D-B074DCFCEE5A}"/>
                </a:ext>
              </a:extLst>
            </p:cNvPr>
            <p:cNvGrpSpPr/>
            <p:nvPr/>
          </p:nvGrpSpPr>
          <p:grpSpPr>
            <a:xfrm>
              <a:off x="1958287" y="2451489"/>
              <a:ext cx="2481767" cy="576000"/>
              <a:chOff x="1904498" y="2648712"/>
              <a:chExt cx="2481767" cy="576000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AEA6BA0-1480-4375-9B43-95E10D55539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D483A6B-16FD-4741-A560-5ADC15B3D4E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5ABC292-BE72-4938-9DE5-F1F124E9B465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28AB71B-E6D5-4E61-A883-0C82A719CEE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75B3BBE-EB2D-49C3-AE25-71EF278114D1}"/>
                </a:ext>
              </a:extLst>
            </p:cNvPr>
            <p:cNvGrpSpPr/>
            <p:nvPr/>
          </p:nvGrpSpPr>
          <p:grpSpPr>
            <a:xfrm>
              <a:off x="2275914" y="3114922"/>
              <a:ext cx="1846512" cy="576000"/>
              <a:chOff x="1904498" y="2648712"/>
              <a:chExt cx="1846512" cy="576000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6CF0B0F-02BA-457D-8262-354F6D09068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263E4B9-AF8A-4C6F-905A-8DF03DEA96B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403F506-9177-4942-AB92-8FDBC6D4726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A7EE9A9C-4B46-4D91-8B32-111D98B6B432}"/>
              </a:ext>
            </a:extLst>
          </p:cNvPr>
          <p:cNvSpPr/>
          <p:nvPr/>
        </p:nvSpPr>
        <p:spPr>
          <a:xfrm>
            <a:off x="5455340" y="4890920"/>
            <a:ext cx="1872988" cy="11371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BF41EFE-25D6-4F08-8651-76FE2D2724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7C2D88A-4DB2-46C9-A5E1-9F1563408F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9" name="Picture 2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8D4D1A4-A112-4385-906B-0506C2C4D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D7A7E78-D9D6-4B08-9567-E5B9C8A5870D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392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the calculation below.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C323ECD9-1C65-4B61-B48D-7E735323411A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2133000"/>
          <a:ext cx="259200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3B8557D2-8362-442E-9867-286A210568F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400FA97-E005-4F00-A8D3-DDED926F537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72873C1-F95A-4596-A58D-E0343F1BF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1153F34-5F28-4EAB-AD5E-92C3FBDFDBC8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4345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the calculation below.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C323ECD9-1C65-4B61-B48D-7E735323411A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2133000"/>
          <a:ext cx="259200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12B486A-9E0A-439E-A16D-B71F8936772E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D0769DE-CD74-4E11-AFEE-689AA780797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99F3DE2-280A-44E6-8695-6DABF6815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3937A38-9058-4FD7-9B72-5ACE1862B103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2597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83DAD49-4269-4DB4-83F4-56D5AB83F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7D7A55B-4DDA-48E9-B0ED-EBA974FCB757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CB37068-AB6D-40CD-B4D7-A4CA29FA6281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E09E0851-5B72-413A-85F9-7035E3DFA6D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butterfly starts on 7. It flies back 3 and lands on 5.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has the butterfly done wrong?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CB5554-9A81-4984-992E-DFBF162B3AB8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89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83DAD49-4269-4DB4-83F4-56D5AB83F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7D7A55B-4DDA-48E9-B0ED-EBA974FCB757}"/>
              </a:ext>
            </a:extLst>
          </p:cNvPr>
          <p:cNvGraphicFramePr>
            <a:graphicFrameLocks noGrp="1"/>
          </p:cNvGraphicFramePr>
          <p:nvPr/>
        </p:nvGraphicFramePr>
        <p:xfrm>
          <a:off x="1512000" y="2473986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CB37068-AB6D-40CD-B4D7-A4CA29FA6281}"/>
              </a:ext>
            </a:extLst>
          </p:cNvPr>
          <p:cNvGraphicFramePr>
            <a:graphicFrameLocks noGrp="1"/>
          </p:cNvGraphicFramePr>
          <p:nvPr/>
        </p:nvGraphicFramePr>
        <p:xfrm>
          <a:off x="1201742" y="3140115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E09E0851-5B72-413A-85F9-7035E3DFA6D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butterfly starts on 7. It flies back 3 and lands on 5.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has the butterfly done wrong?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butterfly has not flown far enough. It should have landed on 4 because 7 – 3 = 4.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DF2608D8-106A-4D03-B9FD-90F0666FBDFB}"/>
              </a:ext>
            </a:extLst>
          </p:cNvPr>
          <p:cNvSpPr/>
          <p:nvPr/>
        </p:nvSpPr>
        <p:spPr>
          <a:xfrm>
            <a:off x="5187830" y="2080565"/>
            <a:ext cx="612573" cy="777696"/>
          </a:xfrm>
          <a:prstGeom prst="arc">
            <a:avLst>
              <a:gd name="adj1" fmla="val 10913313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E68680B1-E646-466B-B578-F64B31BB9611}"/>
              </a:ext>
            </a:extLst>
          </p:cNvPr>
          <p:cNvSpPr/>
          <p:nvPr/>
        </p:nvSpPr>
        <p:spPr>
          <a:xfrm>
            <a:off x="4575258" y="2080565"/>
            <a:ext cx="612573" cy="777696"/>
          </a:xfrm>
          <a:prstGeom prst="arc">
            <a:avLst>
              <a:gd name="adj1" fmla="val 10913313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103E2775-DB6E-4A3E-B1BA-3E66C8E83E30}"/>
              </a:ext>
            </a:extLst>
          </p:cNvPr>
          <p:cNvSpPr/>
          <p:nvPr/>
        </p:nvSpPr>
        <p:spPr>
          <a:xfrm>
            <a:off x="3962576" y="2080565"/>
            <a:ext cx="612573" cy="777696"/>
          </a:xfrm>
          <a:prstGeom prst="arc">
            <a:avLst>
              <a:gd name="adj1" fmla="val 10913313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989607-D073-4D7D-A4CC-D1F736E2B2E5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596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FBC6B2-7BA3-44D8-9B53-BEC82FE01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927"/>
            <a:ext cx="8913124" cy="632210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589E18F-673F-4E1E-979C-034C0D1E1B5A}"/>
              </a:ext>
            </a:extLst>
          </p:cNvPr>
          <p:cNvGraphicFramePr>
            <a:graphicFrameLocks noGrp="1"/>
          </p:cNvGraphicFramePr>
          <p:nvPr/>
        </p:nvGraphicFramePr>
        <p:xfrm>
          <a:off x="662915" y="3338158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1E498FC-3336-4FD2-AF88-84C6CCC56E3C}"/>
              </a:ext>
            </a:extLst>
          </p:cNvPr>
          <p:cNvGraphicFramePr>
            <a:graphicFrameLocks noGrp="1"/>
          </p:cNvGraphicFramePr>
          <p:nvPr/>
        </p:nvGraphicFramePr>
        <p:xfrm>
          <a:off x="352657" y="4004287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7" name="Speech Bubble: Rectangle with Corners Rounded 6">
            <a:extLst>
              <a:ext uri="{FF2B5EF4-FFF2-40B4-BE49-F238E27FC236}">
                <a16:creationId xmlns:a16="http://schemas.microsoft.com/office/drawing/2014/main" id="{973BB806-514F-48E2-A129-DEA8A2F6A0E3}"/>
              </a:ext>
            </a:extLst>
          </p:cNvPr>
          <p:cNvSpPr/>
          <p:nvPr/>
        </p:nvSpPr>
        <p:spPr>
          <a:xfrm>
            <a:off x="1259151" y="1458689"/>
            <a:ext cx="4878776" cy="1143001"/>
          </a:xfrm>
          <a:prstGeom prst="wedgeRoundRectCallout">
            <a:avLst>
              <a:gd name="adj1" fmla="val 67845"/>
              <a:gd name="adj2" fmla="val 537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start on 6 and end on a number less than 2. How many have I counted back?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693050-C801-436A-8599-A031C2C6CD3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Aliza is counting back on a number line.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two possibilities.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9216F1-5F12-4246-BB9C-373EA677EC33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0674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FBC6B2-7BA3-44D8-9B53-BEC82FE01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927"/>
            <a:ext cx="8913124" cy="632210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589E18F-673F-4E1E-979C-034C0D1E1B5A}"/>
              </a:ext>
            </a:extLst>
          </p:cNvPr>
          <p:cNvGraphicFramePr>
            <a:graphicFrameLocks noGrp="1"/>
          </p:cNvGraphicFramePr>
          <p:nvPr/>
        </p:nvGraphicFramePr>
        <p:xfrm>
          <a:off x="662915" y="3338158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1E498FC-3336-4FD2-AF88-84C6CCC56E3C}"/>
              </a:ext>
            </a:extLst>
          </p:cNvPr>
          <p:cNvGraphicFramePr>
            <a:graphicFrameLocks noGrp="1"/>
          </p:cNvGraphicFramePr>
          <p:nvPr/>
        </p:nvGraphicFramePr>
        <p:xfrm>
          <a:off x="352657" y="4004287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7" name="Speech Bubble: Rectangle with Corners Rounded 6">
            <a:extLst>
              <a:ext uri="{FF2B5EF4-FFF2-40B4-BE49-F238E27FC236}">
                <a16:creationId xmlns:a16="http://schemas.microsoft.com/office/drawing/2014/main" id="{973BB806-514F-48E2-A129-DEA8A2F6A0E3}"/>
              </a:ext>
            </a:extLst>
          </p:cNvPr>
          <p:cNvSpPr/>
          <p:nvPr/>
        </p:nvSpPr>
        <p:spPr>
          <a:xfrm>
            <a:off x="1259151" y="1458689"/>
            <a:ext cx="4878776" cy="1143001"/>
          </a:xfrm>
          <a:prstGeom prst="wedgeRoundRectCallout">
            <a:avLst>
              <a:gd name="adj1" fmla="val 67845"/>
              <a:gd name="adj2" fmla="val 537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start on 6 and end on a number less than 2. How many have I counted back?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693050-C801-436A-8599-A031C2C6CD3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Aliza is counting back on a number line.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two possibilities.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answers; for example: 5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C1360C-492B-4DDB-9D43-FBFD64C4AF93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2037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FBD8B2-F7CC-4CE6-8839-4FBDAF4A8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26545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6248F03-B0FC-4453-9A0F-31FBDA04CC2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Sarah has 8 sweets to share.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gives 2 sweets to Millie.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gives 3 sweets to Natasha.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sweets does she have left?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help you.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72CA693-0A4B-4751-8BA7-A4CA88CA8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653439"/>
              </p:ext>
            </p:extLst>
          </p:nvPr>
        </p:nvGraphicFramePr>
        <p:xfrm>
          <a:off x="1403144" y="3787779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7DEAFFE-37AB-4BE0-B5E6-E16214E8B0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412652"/>
              </p:ext>
            </p:extLst>
          </p:nvPr>
        </p:nvGraphicFramePr>
        <p:xfrm>
          <a:off x="1092886" y="4453908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D4C7EAB-4CC8-4796-BF70-3A5AAC72F637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0949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FBD8B2-F7CC-4CE6-8839-4FBDAF4A8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26545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6248F03-B0FC-4453-9A0F-31FBDA04CC2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Sarah has 8 sweets to share.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gives 2 sweets to Millie.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gives 3 sweets to Natasha.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sweets does she have left?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help you.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Sarah has…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F130CEB-D448-4983-9B41-E500D14CD9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653439"/>
              </p:ext>
            </p:extLst>
          </p:nvPr>
        </p:nvGraphicFramePr>
        <p:xfrm>
          <a:off x="1403144" y="3787779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6E0BF60-12AF-46A7-9B77-97216FA06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412652"/>
              </p:ext>
            </p:extLst>
          </p:nvPr>
        </p:nvGraphicFramePr>
        <p:xfrm>
          <a:off x="1092886" y="4453908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0ED7753D-AF83-42AE-92EF-908349B16998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0917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FBD8B2-F7CC-4CE6-8839-4FBDAF4A8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26545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6248F03-B0FC-4453-9A0F-31FBDA04CC2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Sarah has 8 sweets to share.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gives 2 sweets to Millie.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gives 3 sweets to Natasha.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sweets does she have left?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help you.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Sarah has 3 sweets left;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 – 2 = 6,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 – 3 = 3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8481F1F-F9C5-4672-930E-885C6FC2F1E1}"/>
              </a:ext>
            </a:extLst>
          </p:cNvPr>
          <p:cNvGrpSpPr/>
          <p:nvPr/>
        </p:nvGrpSpPr>
        <p:grpSpPr>
          <a:xfrm>
            <a:off x="3232889" y="3392483"/>
            <a:ext cx="3063028" cy="779248"/>
            <a:chOff x="3232889" y="3609304"/>
            <a:chExt cx="3063028" cy="779248"/>
          </a:xfrm>
        </p:grpSpPr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95727E82-0DD5-4A6E-8167-9E2AF57991B9}"/>
                </a:ext>
              </a:extLst>
            </p:cNvPr>
            <p:cNvSpPr/>
            <p:nvPr/>
          </p:nvSpPr>
          <p:spPr>
            <a:xfrm>
              <a:off x="5683344" y="3609304"/>
              <a:ext cx="61257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695E0239-0771-4F29-9956-AA4318279265}"/>
                </a:ext>
              </a:extLst>
            </p:cNvPr>
            <p:cNvSpPr/>
            <p:nvPr/>
          </p:nvSpPr>
          <p:spPr>
            <a:xfrm>
              <a:off x="5070772" y="3609304"/>
              <a:ext cx="61257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511FBB79-4113-432C-9E5A-6BA61E6499C7}"/>
                </a:ext>
              </a:extLst>
            </p:cNvPr>
            <p:cNvSpPr/>
            <p:nvPr/>
          </p:nvSpPr>
          <p:spPr>
            <a:xfrm>
              <a:off x="4458090" y="3609304"/>
              <a:ext cx="61257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00269A09-43D1-4ADD-BE08-A29694A479FB}"/>
                </a:ext>
              </a:extLst>
            </p:cNvPr>
            <p:cNvSpPr/>
            <p:nvPr/>
          </p:nvSpPr>
          <p:spPr>
            <a:xfrm>
              <a:off x="3845517" y="3610856"/>
              <a:ext cx="61257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  <p:sp>
          <p:nvSpPr>
            <p:cNvPr id="21" name="Arc 20">
              <a:extLst>
                <a:ext uri="{FF2B5EF4-FFF2-40B4-BE49-F238E27FC236}">
                  <a16:creationId xmlns:a16="http://schemas.microsoft.com/office/drawing/2014/main" id="{9D686670-33D9-44D9-99C4-8688CFFD01B3}"/>
                </a:ext>
              </a:extLst>
            </p:cNvPr>
            <p:cNvSpPr/>
            <p:nvPr/>
          </p:nvSpPr>
          <p:spPr>
            <a:xfrm>
              <a:off x="3232889" y="3610856"/>
              <a:ext cx="612573" cy="777696"/>
            </a:xfrm>
            <a:prstGeom prst="arc">
              <a:avLst>
                <a:gd name="adj1" fmla="val 10913313"/>
                <a:gd name="adj2" fmla="val 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F836735-67D4-483D-891C-37E2E7B74C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386778"/>
              </p:ext>
            </p:extLst>
          </p:nvPr>
        </p:nvGraphicFramePr>
        <p:xfrm>
          <a:off x="1403144" y="3787779"/>
          <a:ext cx="6120000" cy="638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734351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</a:tblGrid>
              <a:tr h="6388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6EF06BA-311F-43CB-A9C3-A7D46C32E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383716"/>
              </p:ext>
            </p:extLst>
          </p:nvPr>
        </p:nvGraphicFramePr>
        <p:xfrm>
          <a:off x="1092886" y="4453908"/>
          <a:ext cx="673200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90376131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70490523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96031540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1199965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05356683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54401631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08634101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0444460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0765668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77421747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191101073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430875"/>
                  </a:ext>
                </a:extLst>
              </a:tr>
            </a:tbl>
          </a:graphicData>
        </a:graphic>
      </p:graphicFrame>
      <p:sp>
        <p:nvSpPr>
          <p:cNvPr id="19" name="Oval 18">
            <a:extLst>
              <a:ext uri="{FF2B5EF4-FFF2-40B4-BE49-F238E27FC236}">
                <a16:creationId xmlns:a16="http://schemas.microsoft.com/office/drawing/2014/main" id="{6A9CAE6A-F5DB-48ED-8763-6567E1C77F9D}"/>
              </a:ext>
            </a:extLst>
          </p:cNvPr>
          <p:cNvSpPr/>
          <p:nvPr/>
        </p:nvSpPr>
        <p:spPr>
          <a:xfrm>
            <a:off x="2982510" y="4488791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CE234F2-22BC-4B48-A5E9-C1EDF74976C9}"/>
              </a:ext>
            </a:extLst>
          </p:cNvPr>
          <p:cNvSpPr/>
          <p:nvPr/>
        </p:nvSpPr>
        <p:spPr>
          <a:xfrm>
            <a:off x="6033031" y="4488791"/>
            <a:ext cx="504000" cy="50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D92F972-9401-497C-8947-915C594C135D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Y1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497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077880A-C69E-4EB1-B4FB-3C30DBF32CCE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427033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AF28DED-E5BE-4E81-81D8-1C0220E7E4D8}"/>
              </a:ext>
            </a:extLst>
          </p:cNvPr>
          <p:cNvSpPr/>
          <p:nvPr/>
        </p:nvSpPr>
        <p:spPr>
          <a:xfrm>
            <a:off x="3132000" y="4114576"/>
            <a:ext cx="2880000" cy="7200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85 – 51 = 43 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56CE0D8-5553-4A1C-992A-C18C21780C66}"/>
              </a:ext>
            </a:extLst>
          </p:cNvPr>
          <p:cNvGrpSpPr/>
          <p:nvPr/>
        </p:nvGrpSpPr>
        <p:grpSpPr>
          <a:xfrm>
            <a:off x="1937241" y="2283163"/>
            <a:ext cx="2481767" cy="1222161"/>
            <a:chOff x="1946206" y="2272193"/>
            <a:chExt cx="2481767" cy="122216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697DE6ED-EA76-4D88-B4BB-146C9FB11A84}"/>
                </a:ext>
              </a:extLst>
            </p:cNvPr>
            <p:cNvGrpSpPr/>
            <p:nvPr/>
          </p:nvGrpSpPr>
          <p:grpSpPr>
            <a:xfrm>
              <a:off x="1946206" y="2272193"/>
              <a:ext cx="2481767" cy="576000"/>
              <a:chOff x="1904498" y="2648712"/>
              <a:chExt cx="2481767" cy="576000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A734E4C-BDA7-4F75-BB0D-523E08B91E1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057437A-69BF-41A2-9C13-1802EBF9949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D02152E-3929-4454-BF22-836588B4558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D36B599-1D7F-448C-BA81-83F93D54E97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A1D08247-5230-44E4-9337-63EB7CC205C0}"/>
                </a:ext>
              </a:extLst>
            </p:cNvPr>
            <p:cNvGrpSpPr/>
            <p:nvPr/>
          </p:nvGrpSpPr>
          <p:grpSpPr>
            <a:xfrm>
              <a:off x="1946206" y="2918354"/>
              <a:ext cx="2481767" cy="576000"/>
              <a:chOff x="1904498" y="2648712"/>
              <a:chExt cx="2481767" cy="576000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87740A8-76A4-42F4-8966-2994B1A7D75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C4E161F-987B-4847-ACE8-CE61175DAF8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C7D980C-ACB5-4A6A-A6C9-1368364FB1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34A121E-71AE-41E1-9D43-3E77B95D828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6C50CC9-F496-4932-8708-4AD85304A331}"/>
              </a:ext>
            </a:extLst>
          </p:cNvPr>
          <p:cNvGrpSpPr/>
          <p:nvPr/>
        </p:nvGrpSpPr>
        <p:grpSpPr>
          <a:xfrm>
            <a:off x="4937253" y="2260334"/>
            <a:ext cx="2131563" cy="1267818"/>
            <a:chOff x="4946218" y="2260334"/>
            <a:chExt cx="2131563" cy="1267818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3E0F4BB4-9E77-4CE3-B394-17556C7F21C8}"/>
                </a:ext>
              </a:extLst>
            </p:cNvPr>
            <p:cNvGrpSpPr/>
            <p:nvPr/>
          </p:nvGrpSpPr>
          <p:grpSpPr>
            <a:xfrm>
              <a:off x="4946218" y="2260334"/>
              <a:ext cx="2131563" cy="576000"/>
              <a:chOff x="4993930" y="2878663"/>
              <a:chExt cx="2131563" cy="576000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8BBEEBB-778E-42F6-B4C7-793961C9B36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77CF054-2321-4A82-A6A9-F13C480164D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6D9C367-9BAF-427B-865C-55EE6953116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6549493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A2BE446-9064-49BF-A819-0306C53AF70A}"/>
                </a:ext>
              </a:extLst>
            </p:cNvPr>
            <p:cNvGrpSpPr/>
            <p:nvPr/>
          </p:nvGrpSpPr>
          <p:grpSpPr>
            <a:xfrm>
              <a:off x="5335109" y="2952152"/>
              <a:ext cx="1353781" cy="576000"/>
              <a:chOff x="4993930" y="2878663"/>
              <a:chExt cx="1353781" cy="576000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14A22EF-938D-4A44-BE9C-6870C1A0A42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FA2E9F5-C7FC-40BC-B0EA-69B63712999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1CE7BD9-1ECF-43E5-95F6-E9644EA2BEBA}"/>
              </a:ext>
            </a:extLst>
          </p:cNvPr>
          <p:cNvCxnSpPr>
            <a:cxnSpLocks/>
          </p:cNvCxnSpPr>
          <p:nvPr/>
        </p:nvCxnSpPr>
        <p:spPr>
          <a:xfrm flipV="1">
            <a:off x="1952093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D4FDF22-783B-4020-A4D8-12BE8CA9F07F}"/>
              </a:ext>
            </a:extLst>
          </p:cNvPr>
          <p:cNvCxnSpPr>
            <a:cxnSpLocks/>
          </p:cNvCxnSpPr>
          <p:nvPr/>
        </p:nvCxnSpPr>
        <p:spPr>
          <a:xfrm flipV="1">
            <a:off x="2593094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1E8372A-930A-4229-9119-607EDD73E039}"/>
              </a:ext>
            </a:extLst>
          </p:cNvPr>
          <p:cNvCxnSpPr>
            <a:cxnSpLocks/>
          </p:cNvCxnSpPr>
          <p:nvPr/>
        </p:nvCxnSpPr>
        <p:spPr>
          <a:xfrm flipV="1">
            <a:off x="3234095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640430D-FBF2-4F68-B441-3845F2B2C7EC}"/>
              </a:ext>
            </a:extLst>
          </p:cNvPr>
          <p:cNvCxnSpPr>
            <a:cxnSpLocks/>
          </p:cNvCxnSpPr>
          <p:nvPr/>
        </p:nvCxnSpPr>
        <p:spPr>
          <a:xfrm flipV="1">
            <a:off x="3875096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33B2835-AEFB-4813-BF68-B9235CC54545}"/>
              </a:ext>
            </a:extLst>
          </p:cNvPr>
          <p:cNvCxnSpPr>
            <a:cxnSpLocks/>
          </p:cNvCxnSpPr>
          <p:nvPr/>
        </p:nvCxnSpPr>
        <p:spPr>
          <a:xfrm flipV="1">
            <a:off x="1989141" y="2897589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8F7467C-DD0A-4B6C-8C1C-45A99BDF056B}"/>
              </a:ext>
            </a:extLst>
          </p:cNvPr>
          <p:cNvCxnSpPr>
            <a:cxnSpLocks/>
          </p:cNvCxnSpPr>
          <p:nvPr/>
        </p:nvCxnSpPr>
        <p:spPr>
          <a:xfrm flipV="1">
            <a:off x="4931906" y="2267295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D059B1C-3AD4-424A-A912-1407936B089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E1E070D-ECB8-4665-B838-EC5595AC822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46" name="Picture 4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C81621A-9ED5-4307-80B1-10EC360C9E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59512BF4-08AF-410B-87E1-F8EB82A71B39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9036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calculation is incorrect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077880A-C69E-4EB1-B4FB-3C30DBF32CCE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427033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AF28DED-E5BE-4E81-81D8-1C0220E7E4D8}"/>
              </a:ext>
            </a:extLst>
          </p:cNvPr>
          <p:cNvSpPr/>
          <p:nvPr/>
        </p:nvSpPr>
        <p:spPr>
          <a:xfrm>
            <a:off x="3132000" y="4114576"/>
            <a:ext cx="2880000" cy="7200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85 – 51 = 43 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56CE0D8-5553-4A1C-992A-C18C21780C66}"/>
              </a:ext>
            </a:extLst>
          </p:cNvPr>
          <p:cNvGrpSpPr/>
          <p:nvPr/>
        </p:nvGrpSpPr>
        <p:grpSpPr>
          <a:xfrm>
            <a:off x="1937241" y="2283163"/>
            <a:ext cx="2481767" cy="1222161"/>
            <a:chOff x="1946206" y="2272193"/>
            <a:chExt cx="2481767" cy="122216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697DE6ED-EA76-4D88-B4BB-146C9FB11A84}"/>
                </a:ext>
              </a:extLst>
            </p:cNvPr>
            <p:cNvGrpSpPr/>
            <p:nvPr/>
          </p:nvGrpSpPr>
          <p:grpSpPr>
            <a:xfrm>
              <a:off x="1946206" y="2272193"/>
              <a:ext cx="2481767" cy="576000"/>
              <a:chOff x="1904498" y="2648712"/>
              <a:chExt cx="2481767" cy="576000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A734E4C-BDA7-4F75-BB0D-523E08B91E1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057437A-69BF-41A2-9C13-1802EBF9949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D02152E-3929-4454-BF22-836588B4558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D36B599-1D7F-448C-BA81-83F93D54E97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A1D08247-5230-44E4-9337-63EB7CC205C0}"/>
                </a:ext>
              </a:extLst>
            </p:cNvPr>
            <p:cNvGrpSpPr/>
            <p:nvPr/>
          </p:nvGrpSpPr>
          <p:grpSpPr>
            <a:xfrm>
              <a:off x="1946206" y="2918354"/>
              <a:ext cx="2481767" cy="576000"/>
              <a:chOff x="1904498" y="2648712"/>
              <a:chExt cx="2481767" cy="576000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87740A8-76A4-42F4-8966-2994B1A7D75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C4E161F-987B-4847-ACE8-CE61175DAF8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C7D980C-ACB5-4A6A-A6C9-1368364FB1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34A121E-71AE-41E1-9D43-3E77B95D828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6C50CC9-F496-4932-8708-4AD85304A331}"/>
              </a:ext>
            </a:extLst>
          </p:cNvPr>
          <p:cNvGrpSpPr/>
          <p:nvPr/>
        </p:nvGrpSpPr>
        <p:grpSpPr>
          <a:xfrm>
            <a:off x="4937253" y="2260334"/>
            <a:ext cx="2131563" cy="1267818"/>
            <a:chOff x="4946218" y="2260334"/>
            <a:chExt cx="2131563" cy="1267818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3E0F4BB4-9E77-4CE3-B394-17556C7F21C8}"/>
                </a:ext>
              </a:extLst>
            </p:cNvPr>
            <p:cNvGrpSpPr/>
            <p:nvPr/>
          </p:nvGrpSpPr>
          <p:grpSpPr>
            <a:xfrm>
              <a:off x="4946218" y="2260334"/>
              <a:ext cx="2131563" cy="576000"/>
              <a:chOff x="4993930" y="2878663"/>
              <a:chExt cx="2131563" cy="576000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8BBEEBB-778E-42F6-B4C7-793961C9B36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77CF054-2321-4A82-A6A9-F13C480164D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6D9C367-9BAF-427B-865C-55EE6953116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6549493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A2BE446-9064-49BF-A819-0306C53AF70A}"/>
                </a:ext>
              </a:extLst>
            </p:cNvPr>
            <p:cNvGrpSpPr/>
            <p:nvPr/>
          </p:nvGrpSpPr>
          <p:grpSpPr>
            <a:xfrm>
              <a:off x="5335109" y="2952152"/>
              <a:ext cx="1353781" cy="576000"/>
              <a:chOff x="4993930" y="2878663"/>
              <a:chExt cx="1353781" cy="576000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14A22EF-938D-4A44-BE9C-6870C1A0A42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FA2E9F5-C7FC-40BC-B0EA-69B63712999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1CE7BD9-1ECF-43E5-95F6-E9644EA2BEBA}"/>
              </a:ext>
            </a:extLst>
          </p:cNvPr>
          <p:cNvCxnSpPr>
            <a:cxnSpLocks/>
          </p:cNvCxnSpPr>
          <p:nvPr/>
        </p:nvCxnSpPr>
        <p:spPr>
          <a:xfrm flipV="1">
            <a:off x="1952093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D4FDF22-783B-4020-A4D8-12BE8CA9F07F}"/>
              </a:ext>
            </a:extLst>
          </p:cNvPr>
          <p:cNvCxnSpPr>
            <a:cxnSpLocks/>
          </p:cNvCxnSpPr>
          <p:nvPr/>
        </p:nvCxnSpPr>
        <p:spPr>
          <a:xfrm flipV="1">
            <a:off x="2593094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1E8372A-930A-4229-9119-607EDD73E039}"/>
              </a:ext>
            </a:extLst>
          </p:cNvPr>
          <p:cNvCxnSpPr>
            <a:cxnSpLocks/>
          </p:cNvCxnSpPr>
          <p:nvPr/>
        </p:nvCxnSpPr>
        <p:spPr>
          <a:xfrm flipV="1">
            <a:off x="3234095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640430D-FBF2-4F68-B441-3845F2B2C7EC}"/>
              </a:ext>
            </a:extLst>
          </p:cNvPr>
          <p:cNvCxnSpPr>
            <a:cxnSpLocks/>
          </p:cNvCxnSpPr>
          <p:nvPr/>
        </p:nvCxnSpPr>
        <p:spPr>
          <a:xfrm flipV="1">
            <a:off x="3875096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33B2835-AEFB-4813-BF68-B9235CC54545}"/>
              </a:ext>
            </a:extLst>
          </p:cNvPr>
          <p:cNvCxnSpPr>
            <a:cxnSpLocks/>
          </p:cNvCxnSpPr>
          <p:nvPr/>
        </p:nvCxnSpPr>
        <p:spPr>
          <a:xfrm flipV="1">
            <a:off x="1989141" y="2897589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8F7467C-DD0A-4B6C-8C1C-45A99BDF056B}"/>
              </a:ext>
            </a:extLst>
          </p:cNvPr>
          <p:cNvCxnSpPr>
            <a:cxnSpLocks/>
          </p:cNvCxnSpPr>
          <p:nvPr/>
        </p:nvCxnSpPr>
        <p:spPr>
          <a:xfrm flipV="1">
            <a:off x="4931906" y="2267295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D5947EF-BD4F-4976-A6E0-6B00067FE9A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6B343BD-32DA-4298-BD5F-7DB355DD068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46" name="Picture 4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D7CC87F-3081-4434-A0A6-7F2A31013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51684DB1-FF0C-4AD9-82AE-F288C7FCFE5A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446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calculation is incorrect because the tens and the ones have been mixed up. The answer should be 34, not 43.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077880A-C69E-4EB1-B4FB-3C30DBF32CCE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427033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AF28DED-E5BE-4E81-81D8-1C0220E7E4D8}"/>
              </a:ext>
            </a:extLst>
          </p:cNvPr>
          <p:cNvSpPr/>
          <p:nvPr/>
        </p:nvSpPr>
        <p:spPr>
          <a:xfrm>
            <a:off x="3132000" y="4114576"/>
            <a:ext cx="2880000" cy="7200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85 – 51 =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34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56CE0D8-5553-4A1C-992A-C18C21780C66}"/>
              </a:ext>
            </a:extLst>
          </p:cNvPr>
          <p:cNvGrpSpPr/>
          <p:nvPr/>
        </p:nvGrpSpPr>
        <p:grpSpPr>
          <a:xfrm>
            <a:off x="1937241" y="2283163"/>
            <a:ext cx="2481767" cy="1222161"/>
            <a:chOff x="1946206" y="2272193"/>
            <a:chExt cx="2481767" cy="122216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697DE6ED-EA76-4D88-B4BB-146C9FB11A84}"/>
                </a:ext>
              </a:extLst>
            </p:cNvPr>
            <p:cNvGrpSpPr/>
            <p:nvPr/>
          </p:nvGrpSpPr>
          <p:grpSpPr>
            <a:xfrm>
              <a:off x="1946206" y="2272193"/>
              <a:ext cx="2481767" cy="576000"/>
              <a:chOff x="1904498" y="2648712"/>
              <a:chExt cx="2481767" cy="576000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A734E4C-BDA7-4F75-BB0D-523E08B91E1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057437A-69BF-41A2-9C13-1802EBF9949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D02152E-3929-4454-BF22-836588B4558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D36B599-1D7F-448C-BA81-83F93D54E97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A1D08247-5230-44E4-9337-63EB7CC205C0}"/>
                </a:ext>
              </a:extLst>
            </p:cNvPr>
            <p:cNvGrpSpPr/>
            <p:nvPr/>
          </p:nvGrpSpPr>
          <p:grpSpPr>
            <a:xfrm>
              <a:off x="1946206" y="2918354"/>
              <a:ext cx="2481767" cy="576000"/>
              <a:chOff x="1904498" y="2648712"/>
              <a:chExt cx="2481767" cy="576000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87740A8-76A4-42F4-8966-2994B1A7D75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539754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C4E161F-987B-4847-ACE8-CE61175DAF8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175010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C7D980C-ACB5-4A6A-A6C9-1368364FB1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1904498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34A121E-71AE-41E1-9D43-3E77B95D828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810265" y="2648712"/>
                <a:ext cx="576000" cy="576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10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6C50CC9-F496-4932-8708-4AD85304A331}"/>
              </a:ext>
            </a:extLst>
          </p:cNvPr>
          <p:cNvGrpSpPr/>
          <p:nvPr/>
        </p:nvGrpSpPr>
        <p:grpSpPr>
          <a:xfrm>
            <a:off x="4937253" y="2260334"/>
            <a:ext cx="2131563" cy="1267818"/>
            <a:chOff x="4946218" y="2260334"/>
            <a:chExt cx="2131563" cy="1267818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3E0F4BB4-9E77-4CE3-B394-17556C7F21C8}"/>
                </a:ext>
              </a:extLst>
            </p:cNvPr>
            <p:cNvGrpSpPr/>
            <p:nvPr/>
          </p:nvGrpSpPr>
          <p:grpSpPr>
            <a:xfrm>
              <a:off x="4946218" y="2260334"/>
              <a:ext cx="2131563" cy="576000"/>
              <a:chOff x="4993930" y="2878663"/>
              <a:chExt cx="2131563" cy="576000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8BBEEBB-778E-42F6-B4C7-793961C9B36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77CF054-2321-4A82-A6A9-F13C480164D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6D9C367-9BAF-427B-865C-55EE6953116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6549493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A2BE446-9064-49BF-A819-0306C53AF70A}"/>
                </a:ext>
              </a:extLst>
            </p:cNvPr>
            <p:cNvGrpSpPr/>
            <p:nvPr/>
          </p:nvGrpSpPr>
          <p:grpSpPr>
            <a:xfrm>
              <a:off x="5335109" y="2952152"/>
              <a:ext cx="1353781" cy="576000"/>
              <a:chOff x="4993930" y="2878663"/>
              <a:chExt cx="1353781" cy="576000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14A22EF-938D-4A44-BE9C-6870C1A0A42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993930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FA2E9F5-C7FC-40BC-B0EA-69B63712999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71711" y="2878663"/>
                <a:ext cx="576000" cy="576000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/>
                <a:r>
                  <a:rPr lang="en-GB" b="1" dirty="0">
                    <a:latin typeface="Century Gothic" panose="020B0502020202020204" pitchFamily="34" charset="0"/>
                  </a:rPr>
                  <a:t>1</a:t>
                </a:r>
                <a:endParaRPr lang="en-GB" sz="2000" b="1" dirty="0">
                  <a:latin typeface="Century Gothic" panose="020B0502020202020204" pitchFamily="34" charset="0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1CE7BD9-1ECF-43E5-95F6-E9644EA2BEBA}"/>
              </a:ext>
            </a:extLst>
          </p:cNvPr>
          <p:cNvCxnSpPr>
            <a:cxnSpLocks/>
          </p:cNvCxnSpPr>
          <p:nvPr/>
        </p:nvCxnSpPr>
        <p:spPr>
          <a:xfrm flipV="1">
            <a:off x="1952093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D4FDF22-783B-4020-A4D8-12BE8CA9F07F}"/>
              </a:ext>
            </a:extLst>
          </p:cNvPr>
          <p:cNvCxnSpPr>
            <a:cxnSpLocks/>
          </p:cNvCxnSpPr>
          <p:nvPr/>
        </p:nvCxnSpPr>
        <p:spPr>
          <a:xfrm flipV="1">
            <a:off x="2593094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1E8372A-930A-4229-9119-607EDD73E039}"/>
              </a:ext>
            </a:extLst>
          </p:cNvPr>
          <p:cNvCxnSpPr>
            <a:cxnSpLocks/>
          </p:cNvCxnSpPr>
          <p:nvPr/>
        </p:nvCxnSpPr>
        <p:spPr>
          <a:xfrm flipV="1">
            <a:off x="3234095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640430D-FBF2-4F68-B441-3845F2B2C7EC}"/>
              </a:ext>
            </a:extLst>
          </p:cNvPr>
          <p:cNvCxnSpPr>
            <a:cxnSpLocks/>
          </p:cNvCxnSpPr>
          <p:nvPr/>
        </p:nvCxnSpPr>
        <p:spPr>
          <a:xfrm flipV="1">
            <a:off x="3875096" y="2286508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33B2835-AEFB-4813-BF68-B9235CC54545}"/>
              </a:ext>
            </a:extLst>
          </p:cNvPr>
          <p:cNvCxnSpPr>
            <a:cxnSpLocks/>
          </p:cNvCxnSpPr>
          <p:nvPr/>
        </p:nvCxnSpPr>
        <p:spPr>
          <a:xfrm flipV="1">
            <a:off x="1989141" y="2897589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8F7467C-DD0A-4B6C-8C1C-45A99BDF056B}"/>
              </a:ext>
            </a:extLst>
          </p:cNvPr>
          <p:cNvCxnSpPr>
            <a:cxnSpLocks/>
          </p:cNvCxnSpPr>
          <p:nvPr/>
        </p:nvCxnSpPr>
        <p:spPr>
          <a:xfrm flipV="1">
            <a:off x="4931906" y="2267295"/>
            <a:ext cx="546847" cy="6077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E8AF516-1AE6-44A8-9C84-73FAC2CE7EC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42DA0AD-7D24-43F1-8378-0A0C4EADA9C4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46" name="Picture 4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1911F39-AC46-429A-9601-F52FDEEB80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2953902F-EFE6-4812-86F4-04B4438940BD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186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Toby has subtracted a number from 94. He has put counters into a place value chart to show his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number did he subtract?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C9D57B28-74D8-4AAE-9D2D-DAB72CF34960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839410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grpSp>
        <p:nvGrpSpPr>
          <p:cNvPr id="46" name="Group 45">
            <a:extLst>
              <a:ext uri="{FF2B5EF4-FFF2-40B4-BE49-F238E27FC236}">
                <a16:creationId xmlns:a16="http://schemas.microsoft.com/office/drawing/2014/main" id="{B72904D7-0EE7-4856-AB0C-6CF0CF88A2C7}"/>
              </a:ext>
            </a:extLst>
          </p:cNvPr>
          <p:cNvGrpSpPr/>
          <p:nvPr/>
        </p:nvGrpSpPr>
        <p:grpSpPr>
          <a:xfrm>
            <a:off x="1933564" y="2927849"/>
            <a:ext cx="2481767" cy="576000"/>
            <a:chOff x="1904498" y="2648712"/>
            <a:chExt cx="2481767" cy="576000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6A03752-072C-46E4-B162-DF317392720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539754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A8AC247-F3EB-44CC-AF67-87CED5F244A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175010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2DAD42D-C9EB-46C1-8F57-4A2CF961E06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904498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610527F-DB5A-40E1-BEA9-83ABB211A90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810265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BFDA26E-5884-42BF-9020-CFB7277B6663}"/>
              </a:ext>
            </a:extLst>
          </p:cNvPr>
          <p:cNvGrpSpPr/>
          <p:nvPr/>
        </p:nvGrpSpPr>
        <p:grpSpPr>
          <a:xfrm>
            <a:off x="4901393" y="2927849"/>
            <a:ext cx="2131563" cy="576000"/>
            <a:chOff x="4993930" y="2878663"/>
            <a:chExt cx="2131563" cy="576000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232B8D6D-D241-4B2F-B1EB-4B0E0FFE717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993930" y="2878663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67F197D4-7C52-4C9A-8E28-4D7E69018A5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71711" y="2878663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C1D68C0-68F3-4F57-A794-DC3361F13F2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549493" y="2878663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AE974E3-8A1D-453C-B32C-C8D0DAA1464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CCDA62B-BDEC-4B74-AB1E-7B97C315AC8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2E2544C-4065-4A57-99BC-D9135D084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AF54B80-FF7E-4EDA-A219-B7EA9B7380F7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0992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Toby has subtracted a number from 94. He has put counters into a place value chart to show his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number did he subtract?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51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C9D57B28-74D8-4AAE-9D2D-DAB72CF34960}"/>
              </a:ext>
            </a:extLst>
          </p:cNvPr>
          <p:cNvGraphicFramePr>
            <a:graphicFrameLocks noGrp="1"/>
          </p:cNvGraphicFramePr>
          <p:nvPr/>
        </p:nvGraphicFramePr>
        <p:xfrm>
          <a:off x="1805072" y="1839410"/>
          <a:ext cx="5533856" cy="2329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928">
                  <a:extLst>
                    <a:ext uri="{9D8B030D-6E8A-4147-A177-3AD203B41FA5}">
                      <a16:colId xmlns:a16="http://schemas.microsoft.com/office/drawing/2014/main" val="4006055547"/>
                    </a:ext>
                  </a:extLst>
                </a:gridCol>
                <a:gridCol w="2766928">
                  <a:extLst>
                    <a:ext uri="{9D8B030D-6E8A-4147-A177-3AD203B41FA5}">
                      <a16:colId xmlns:a16="http://schemas.microsoft.com/office/drawing/2014/main" val="1758640610"/>
                    </a:ext>
                  </a:extLst>
                </a:gridCol>
              </a:tblGrid>
              <a:tr h="5928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764561"/>
                  </a:ext>
                </a:extLst>
              </a:tr>
              <a:tr h="173633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30"/>
                  </a:ext>
                </a:extLst>
              </a:tr>
            </a:tbl>
          </a:graphicData>
        </a:graphic>
      </p:graphicFrame>
      <p:grpSp>
        <p:nvGrpSpPr>
          <p:cNvPr id="46" name="Group 45">
            <a:extLst>
              <a:ext uri="{FF2B5EF4-FFF2-40B4-BE49-F238E27FC236}">
                <a16:creationId xmlns:a16="http://schemas.microsoft.com/office/drawing/2014/main" id="{B72904D7-0EE7-4856-AB0C-6CF0CF88A2C7}"/>
              </a:ext>
            </a:extLst>
          </p:cNvPr>
          <p:cNvGrpSpPr/>
          <p:nvPr/>
        </p:nvGrpSpPr>
        <p:grpSpPr>
          <a:xfrm>
            <a:off x="1933564" y="2927849"/>
            <a:ext cx="2481767" cy="576000"/>
            <a:chOff x="1904498" y="2648712"/>
            <a:chExt cx="2481767" cy="576000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6A03752-072C-46E4-B162-DF317392720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539754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A8AC247-F3EB-44CC-AF67-87CED5F244A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175010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2DAD42D-C9EB-46C1-8F57-4A2CF961E06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904498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610527F-DB5A-40E1-BEA9-83ABB211A90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810265" y="2648712"/>
              <a:ext cx="576000" cy="576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10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BFDA26E-5884-42BF-9020-CFB7277B6663}"/>
              </a:ext>
            </a:extLst>
          </p:cNvPr>
          <p:cNvGrpSpPr/>
          <p:nvPr/>
        </p:nvGrpSpPr>
        <p:grpSpPr>
          <a:xfrm>
            <a:off x="4901393" y="2927849"/>
            <a:ext cx="2131563" cy="576000"/>
            <a:chOff x="4993930" y="2878663"/>
            <a:chExt cx="2131563" cy="576000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232B8D6D-D241-4B2F-B1EB-4B0E0FFE717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993930" y="2878663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67F197D4-7C52-4C9A-8E28-4D7E69018A5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71711" y="2878663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C1D68C0-68F3-4F57-A794-DC3361F13F2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549493" y="2878663"/>
              <a:ext cx="576000" cy="576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1</a:t>
              </a:r>
              <a:endParaRPr lang="en-GB" sz="2000" b="1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FAD4E6E-11EB-4AE5-A4AF-5C21E40D682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05D34D3-3A5F-4E18-9782-59568CBCDD6F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1C77CE5-5AF8-4542-98F1-126BE86950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F44665E-39DD-4E2B-8E15-509543E838B2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5731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388A62D-A1D3-4075-83A1-7590F392246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4905535-59AE-4B09-ACAE-BD786DD92D4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74D260D-DC6B-4D70-9698-865345FC7F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6A34039-FE34-4AD6-933C-DBEE322DDA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55406"/>
            <a:ext cx="8913124" cy="6322100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463092D-E258-40B2-B131-4C92448021FF}"/>
              </a:ext>
            </a:extLst>
          </p:cNvPr>
          <p:cNvGraphicFramePr>
            <a:graphicFrameLocks noGrp="1"/>
          </p:cNvGraphicFramePr>
          <p:nvPr/>
        </p:nvGraphicFramePr>
        <p:xfrm>
          <a:off x="4756952" y="2907648"/>
          <a:ext cx="180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0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600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600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600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AF85F8CB-2B67-4536-A94C-1FE10BD2C94A}"/>
              </a:ext>
            </a:extLst>
          </p:cNvPr>
          <p:cNvSpPr/>
          <p:nvPr/>
        </p:nvSpPr>
        <p:spPr>
          <a:xfrm>
            <a:off x="2873848" y="1364343"/>
            <a:ext cx="5566209" cy="1351349"/>
          </a:xfrm>
          <a:prstGeom prst="wedgeRoundRectCallout">
            <a:avLst>
              <a:gd name="adj1" fmla="val -58333"/>
              <a:gd name="adj2" fmla="val 3392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50, because if I subtracted 2 tens from 7 tens I would have 5 tens left.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9BD00F-14C3-42C7-8E02-4C4B7097328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Freya says this about the calculation below.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Freya correct? 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A484546-4EA3-469E-80F1-1C9FD2B7D741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5441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388A62D-A1D3-4075-83A1-7590F392246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4905535-59AE-4B09-ACAE-BD786DD92D4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74D260D-DC6B-4D70-9698-865345FC7F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6A34039-FE34-4AD6-933C-DBEE322DDA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55406"/>
            <a:ext cx="8913124" cy="6322100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463092D-E258-40B2-B131-4C92448021FF}"/>
              </a:ext>
            </a:extLst>
          </p:cNvPr>
          <p:cNvGraphicFramePr>
            <a:graphicFrameLocks noGrp="1"/>
          </p:cNvGraphicFramePr>
          <p:nvPr/>
        </p:nvGraphicFramePr>
        <p:xfrm>
          <a:off x="4756952" y="2907648"/>
          <a:ext cx="180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0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600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600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600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AF85F8CB-2B67-4536-A94C-1FE10BD2C94A}"/>
              </a:ext>
            </a:extLst>
          </p:cNvPr>
          <p:cNvSpPr/>
          <p:nvPr/>
        </p:nvSpPr>
        <p:spPr>
          <a:xfrm>
            <a:off x="2873848" y="1364343"/>
            <a:ext cx="5566209" cy="1351349"/>
          </a:xfrm>
          <a:prstGeom prst="wedgeRoundRectCallout">
            <a:avLst>
              <a:gd name="adj1" fmla="val -58333"/>
              <a:gd name="adj2" fmla="val 3392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50, because if I subtracted 2 tens from 7 tens I would have 5 tens left.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9BD00F-14C3-42C7-8E02-4C4B7097328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Freya says this about the calculation below.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Freya correct? Explain your answer.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Freya is incorrect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F22AC1-446E-42E1-9869-2A85DD4F8615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8872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388A62D-A1D3-4075-83A1-7590F392246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4905535-59AE-4B09-ACAE-BD786DD92D4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74D260D-DC6B-4D70-9698-865345FC7F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6A34039-FE34-4AD6-933C-DBEE322DDA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55406"/>
            <a:ext cx="8913124" cy="6322100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463092D-E258-40B2-B131-4C92448021FF}"/>
              </a:ext>
            </a:extLst>
          </p:cNvPr>
          <p:cNvGraphicFramePr>
            <a:graphicFrameLocks noGrp="1"/>
          </p:cNvGraphicFramePr>
          <p:nvPr/>
        </p:nvGraphicFramePr>
        <p:xfrm>
          <a:off x="4756952" y="2907648"/>
          <a:ext cx="180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0000">
                  <a:extLst>
                    <a:ext uri="{9D8B030D-6E8A-4147-A177-3AD203B41FA5}">
                      <a16:colId xmlns:a16="http://schemas.microsoft.com/office/drawing/2014/main" val="4009340558"/>
                    </a:ext>
                  </a:extLst>
                </a:gridCol>
                <a:gridCol w="600000">
                  <a:extLst>
                    <a:ext uri="{9D8B030D-6E8A-4147-A177-3AD203B41FA5}">
                      <a16:colId xmlns:a16="http://schemas.microsoft.com/office/drawing/2014/main" val="3384856089"/>
                    </a:ext>
                  </a:extLst>
                </a:gridCol>
                <a:gridCol w="600000">
                  <a:extLst>
                    <a:ext uri="{9D8B030D-6E8A-4147-A177-3AD203B41FA5}">
                      <a16:colId xmlns:a16="http://schemas.microsoft.com/office/drawing/2014/main" val="1611731061"/>
                    </a:ext>
                  </a:extLst>
                </a:gridCol>
              </a:tblGrid>
              <a:tr h="600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170571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38666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564856"/>
                  </a:ext>
                </a:extLst>
              </a:tr>
            </a:tbl>
          </a:graphicData>
        </a:graphic>
      </p:graphicFrame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AF85F8CB-2B67-4536-A94C-1FE10BD2C94A}"/>
              </a:ext>
            </a:extLst>
          </p:cNvPr>
          <p:cNvSpPr/>
          <p:nvPr/>
        </p:nvSpPr>
        <p:spPr>
          <a:xfrm>
            <a:off x="2873848" y="1364343"/>
            <a:ext cx="5566209" cy="1351349"/>
          </a:xfrm>
          <a:prstGeom prst="wedgeRoundRectCallout">
            <a:avLst>
              <a:gd name="adj1" fmla="val -58333"/>
              <a:gd name="adj2" fmla="val 3392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50, because if I subtracted 2 tens from 7 tens I would have 5 tens left.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9BD00F-14C3-42C7-8E02-4C4B7097328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Freya says this about the calculation below.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Freya correct? Explain your answer.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Freya is incorrect because she has only subtracted the tens. She has forgotten to subtract the ones. The answer should be 57, not 50.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EF3FDFD-A95D-43F8-B3CE-806551B598FB}"/>
              </a:ext>
            </a:extLst>
          </p:cNvPr>
          <p:cNvSpPr txBox="1"/>
          <p:nvPr/>
        </p:nvSpPr>
        <p:spPr>
          <a:xfrm>
            <a:off x="8545198" y="6052633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Y2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285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9CFA22F-4135-4D92-9493-25ADFC7926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sharepoint/v3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86144f90-c7b6-48d0-aae5-f5e9e48cc3df"/>
    <ds:schemaRef ds:uri="0f0ae0ff-29c4-4766-b250-c1a9bee8d4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1591</Words>
  <Application>Microsoft Macintosh PowerPoint</Application>
  <PresentationFormat>On-screen Show (4:3)</PresentationFormat>
  <Paragraphs>1152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Kelly Mitchell</cp:lastModifiedBy>
  <cp:revision>7</cp:revision>
  <dcterms:created xsi:type="dcterms:W3CDTF">2018-03-17T10:08:43Z</dcterms:created>
  <dcterms:modified xsi:type="dcterms:W3CDTF">2020-03-21T23:02:35Z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