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1.xml"/>
  <Override ContentType="application/vnd.openxmlformats-officedocument.presentationml.slideMaster+xml" PartName="/ppt/slideMasters/slideMaster12.xml"/>
  <Override ContentType="application/vnd.openxmlformats-officedocument.presentationml.slideMaster+xml" PartName="/ppt/slideMasters/slideMaster10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6.xml"/>
  <Override ContentType="application/vnd.openxmlformats-officedocument.presentationml.slideMaster+xml" PartName="/ppt/slideMasters/slideMaster5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6.xml"/>
  <Override ContentType="application/vnd.openxmlformats-officedocument.theme+xml" PartName="/ppt/theme/theme3.xml"/>
  <Override ContentType="application/vnd.openxmlformats-officedocument.theme+xml" PartName="/ppt/theme/theme11.xml"/>
  <Override ContentType="application/vnd.openxmlformats-officedocument.theme+xml" PartName="/ppt/theme/theme5.xml"/>
  <Override ContentType="application/vnd.openxmlformats-officedocument.theme+xml" PartName="/ppt/theme/theme9.xml"/>
  <Override ContentType="application/vnd.openxmlformats-officedocument.theme+xml" PartName="/ppt/theme/theme13.xml"/>
  <Override ContentType="application/vnd.openxmlformats-officedocument.theme+xml" PartName="/ppt/theme/theme7.xml"/>
  <Override ContentType="application/vnd.openxmlformats-officedocument.theme+xml" PartName="/ppt/theme/theme2.xml"/>
  <Override ContentType="application/vnd.openxmlformats-officedocument.theme+xml" PartName="/ppt/theme/theme4.xml"/>
  <Override ContentType="application/vnd.openxmlformats-officedocument.theme+xml" PartName="/ppt/theme/theme8.xml"/>
  <Override ContentType="application/vnd.openxmlformats-officedocument.theme+xml" PartName="/ppt/theme/theme10.xml"/>
  <Override ContentType="application/vnd.openxmlformats-officedocument.theme+xml" PartName="/ppt/theme/theme1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  <p:sldMasterId id="2147483652" r:id="rId6"/>
    <p:sldMasterId id="2147483654" r:id="rId7"/>
    <p:sldMasterId id="2147483656" r:id="rId8"/>
    <p:sldMasterId id="2147483658" r:id="rId9"/>
    <p:sldMasterId id="2147483660" r:id="rId10"/>
    <p:sldMasterId id="2147483662" r:id="rId11"/>
    <p:sldMasterId id="2147483664" r:id="rId12"/>
    <p:sldMasterId id="2147483666" r:id="rId13"/>
    <p:sldMasterId id="2147483668" r:id="rId14"/>
    <p:sldMasterId id="2147483670" r:id="rId15"/>
  </p:sldMasterIdLst>
  <p:notesMasterIdLst>
    <p:notesMasterId r:id="rId16"/>
  </p:notesMasterIdLst>
  <p:sldIdLst>
    <p:sldId id="256" r:id="rId17"/>
    <p:sldId id="257" r:id="rId18"/>
    <p:sldId id="258" r:id="rId19"/>
    <p:sldId id="259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31" roundtripDataSignature="AMtx7mjAj+XD1GhIBDTQobm1JhM5kC4N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4.xml"/><Relationship Id="rId22" Type="http://schemas.openxmlformats.org/officeDocument/2006/relationships/slide" Target="slides/slide6.xml"/><Relationship Id="rId21" Type="http://schemas.openxmlformats.org/officeDocument/2006/relationships/slide" Target="slides/slide5.xml"/><Relationship Id="rId24" Type="http://schemas.openxmlformats.org/officeDocument/2006/relationships/slide" Target="slides/slide8.xml"/><Relationship Id="rId23" Type="http://schemas.openxmlformats.org/officeDocument/2006/relationships/slide" Target="slides/slide7.xml"/><Relationship Id="rId1" Type="http://schemas.openxmlformats.org/officeDocument/2006/relationships/theme" Target="theme/theme6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26" Type="http://schemas.openxmlformats.org/officeDocument/2006/relationships/slide" Target="slides/slide10.xml"/><Relationship Id="rId25" Type="http://schemas.openxmlformats.org/officeDocument/2006/relationships/slide" Target="slides/slide9.xml"/><Relationship Id="rId28" Type="http://schemas.openxmlformats.org/officeDocument/2006/relationships/slide" Target="slides/slide12.xml"/><Relationship Id="rId27" Type="http://schemas.openxmlformats.org/officeDocument/2006/relationships/slide" Target="slides/slide11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31" Type="http://customschemas.google.com/relationships/presentationmetadata" Target="metadata"/><Relationship Id="rId30" Type="http://schemas.openxmlformats.org/officeDocument/2006/relationships/slide" Target="slides/slide14.xml"/><Relationship Id="rId11" Type="http://schemas.openxmlformats.org/officeDocument/2006/relationships/slideMaster" Target="slideMasters/slideMaster8.xml"/><Relationship Id="rId10" Type="http://schemas.openxmlformats.org/officeDocument/2006/relationships/slideMaster" Target="slideMasters/slideMaster7.xml"/><Relationship Id="rId13" Type="http://schemas.openxmlformats.org/officeDocument/2006/relationships/slideMaster" Target="slideMasters/slideMaster10.xml"/><Relationship Id="rId12" Type="http://schemas.openxmlformats.org/officeDocument/2006/relationships/slideMaster" Target="slideMasters/slideMaster9.xml"/><Relationship Id="rId15" Type="http://schemas.openxmlformats.org/officeDocument/2006/relationships/slideMaster" Target="slideMasters/slideMaster12.xml"/><Relationship Id="rId14" Type="http://schemas.openxmlformats.org/officeDocument/2006/relationships/slideMaster" Target="slideMasters/slideMaster11.xml"/><Relationship Id="rId17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19" Type="http://schemas.openxmlformats.org/officeDocument/2006/relationships/slide" Target="slides/slide3.xml"/><Relationship Id="rId1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be97aa2ef0_0_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be97aa2ef0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gbe97aa2ef0_0_0:notes"/>
          <p:cNvSpPr txBox="1"/>
          <p:nvPr>
            <p:ph idx="12" type="sldNum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be97aa2ef0_0_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be97aa2ef0_0_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gbe97aa2ef0_0_5:notes"/>
          <p:cNvSpPr txBox="1"/>
          <p:nvPr>
            <p:ph idx="12" type="sldNum"/>
          </p:nvPr>
        </p:nvSpPr>
        <p:spPr>
          <a:xfrm>
            <a:off x="3884612" y="8685212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and Content">
  <p:cSld name="2_Title and Conten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and Content">
  <p:cSld name="3_Title and Conten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and Content">
  <p:cSld name="4_Title and Conten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and Content">
  <p:cSld name="5_Title and Conte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and Content">
  <p:cSld name="6_Title and Conten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and Content">
  <p:cSld name="7_Title and Conten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and Content">
  <p:cSld name="8_Title and Conten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and Content">
  <p:cSld name="9_Title and Conten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_Title and Content">
  <p:cSld name="10_Title and Conten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_Title and Content">
  <p:cSld name="11_Title and Conten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Title and Content">
  <p:cSld name="12_Title and Conten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6.jp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6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4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3.xml"/><Relationship Id="rId3" Type="http://schemas.openxmlformats.org/officeDocument/2006/relationships/theme" Target="../theme/theme3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4.xml"/><Relationship Id="rId3" Type="http://schemas.openxmlformats.org/officeDocument/2006/relationships/theme" Target="../theme/theme7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5.xml"/><Relationship Id="rId3" Type="http://schemas.openxmlformats.org/officeDocument/2006/relationships/theme" Target="../theme/theme9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6.xml"/><Relationship Id="rId3" Type="http://schemas.openxmlformats.org/officeDocument/2006/relationships/theme" Target="../theme/theme11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3" Type="http://schemas.openxmlformats.org/officeDocument/2006/relationships/theme" Target="../theme/theme2.xml"/></Relationships>
</file>

<file path=ppt/slideMasters/_rels/slideMaster8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8.xml"/><Relationship Id="rId3" Type="http://schemas.openxmlformats.org/officeDocument/2006/relationships/theme" Target="../theme/theme5.xml"/></Relationships>
</file>

<file path=ppt/slideMasters/_rels/slideMaster9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9.xml"/><Relationship Id="rId3" Type="http://schemas.openxmlformats.org/officeDocument/2006/relationships/theme" Target="../theme/theme10.xml"/></Relationships>
</file>

<file path=ppt/slideMasters/_rels/slideMaster10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10.xml"/><Relationship Id="rId3" Type="http://schemas.openxmlformats.org/officeDocument/2006/relationships/theme" Target="../theme/theme1.xml"/></Relationships>
</file>

<file path=ppt/slideMasters/_rels/slideMaster11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11.xml"/><Relationship Id="rId3" Type="http://schemas.openxmlformats.org/officeDocument/2006/relationships/theme" Target="../theme/theme13.xml"/></Relationships>
</file>

<file path=ppt/slideMasters/_rels/slideMaster12.xml.rels><?xml version="1.0" encoding="UTF-8" standalone="yes"?><Relationships xmlns="http://schemas.openxmlformats.org/package/2006/relationships"><Relationship Id="rId1" Type="http://schemas.openxmlformats.org/officeDocument/2006/relationships/image" Target="../media/image9.jpg"/><Relationship Id="rId2" Type="http://schemas.openxmlformats.org/officeDocument/2006/relationships/slideLayout" Target="../slideLayouts/slideLayout12.xml"/><Relationship Id="rId3" Type="http://schemas.openxmlformats.org/officeDocument/2006/relationships/theme" Target="../theme/theme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8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8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2"/>
          <p:cNvSpPr/>
          <p:nvPr/>
        </p:nvSpPr>
        <p:spPr>
          <a:xfrm>
            <a:off x="457200" y="438150"/>
            <a:ext cx="8220000" cy="5958000"/>
          </a:xfrm>
          <a:prstGeom prst="roundRect">
            <a:avLst>
              <a:gd fmla="val 572" name="adj"/>
            </a:avLst>
          </a:prstGeom>
          <a:solidFill>
            <a:schemeClr val="lt1">
              <a:alpha val="89800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22"/>
          <p:cNvSpPr/>
          <p:nvPr>
            <p:ph type="title"/>
          </p:nvPr>
        </p:nvSpPr>
        <p:spPr>
          <a:xfrm>
            <a:off x="490537" y="695325"/>
            <a:ext cx="8163000" cy="1150800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22"/>
          <p:cNvSpPr/>
          <p:nvPr>
            <p:ph idx="1" type="body"/>
          </p:nvPr>
        </p:nvSpPr>
        <p:spPr>
          <a:xfrm>
            <a:off x="490537" y="1957387"/>
            <a:ext cx="8163000" cy="43878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4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1" name="Google Shape;21;p24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p24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6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26" name="Google Shape;26;p26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7" name="Google Shape;27;p26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5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8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1" name="Google Shape;31;p28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Google Shape;32;p28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0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6" name="Google Shape;36;p30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7" name="Google Shape;37;p30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2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41" name="Google Shape;41;p32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2" name="Google Shape;42;p32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4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46" name="Google Shape;46;p34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" name="Google Shape;47;p34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6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51" name="Google Shape;51;p36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Google Shape;52;p36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5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8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56" name="Google Shape;56;p38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7" name="Google Shape;57;p38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7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0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61" name="Google Shape;61;p40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2" name="Google Shape;62;p40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2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66" name="Google Shape;66;p42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" name="Google Shape;67;p42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1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4" Type="http://schemas.openxmlformats.org/officeDocument/2006/relationships/image" Target="../media/image11.png"/><Relationship Id="rId5" Type="http://schemas.openxmlformats.org/officeDocument/2006/relationships/image" Target="../media/image13.png"/><Relationship Id="rId6" Type="http://schemas.openxmlformats.org/officeDocument/2006/relationships/image" Target="../media/image17.png"/><Relationship Id="rId7" Type="http://schemas.openxmlformats.org/officeDocument/2006/relationships/image" Target="../media/image1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"/>
          <p:cNvSpPr txBox="1"/>
          <p:nvPr/>
        </p:nvSpPr>
        <p:spPr>
          <a:xfrm>
            <a:off x="590550" y="2132012"/>
            <a:ext cx="79104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When a text uses </a:t>
            </a:r>
            <a:r>
              <a:rPr b="1" i="0" lang="en-US" sz="2000" u="none">
                <a:solidFill>
                  <a:srgbClr val="FF8500"/>
                </a:solidFill>
                <a:latin typeface="Arial"/>
                <a:ea typeface="Arial"/>
                <a:cs typeface="Arial"/>
                <a:sym typeface="Arial"/>
              </a:rPr>
              <a:t>direct speech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some specific punctuation </a:t>
            </a:r>
            <a:r>
              <a:rPr lang="en-US" sz="2000">
                <a:solidFill>
                  <a:schemeClr val="dk1"/>
                </a:solidFill>
              </a:rPr>
              <a:t>is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required to separate what is said from the rest of the text; this enables the reader to follow what is going on.</a:t>
            </a:r>
            <a:endParaRPr/>
          </a:p>
        </p:txBody>
      </p:sp>
      <p:pic>
        <p:nvPicPr>
          <p:cNvPr id="78" name="Google Shape;7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34262" y="3867150"/>
            <a:ext cx="1066800" cy="253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73825" y="5019675"/>
            <a:ext cx="1063625" cy="1381125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3"/>
          <p:cNvSpPr txBox="1"/>
          <p:nvPr/>
        </p:nvSpPr>
        <p:spPr>
          <a:xfrm>
            <a:off x="0" y="393700"/>
            <a:ext cx="91440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t/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1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 Speech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"/>
          <p:cNvSpPr/>
          <p:nvPr/>
        </p:nvSpPr>
        <p:spPr>
          <a:xfrm>
            <a:off x="558800" y="2281237"/>
            <a:ext cx="8108950" cy="2959100"/>
          </a:xfrm>
          <a:prstGeom prst="roundRect">
            <a:avLst>
              <a:gd fmla="val 1283" name="adj"/>
            </a:avLst>
          </a:prstGeom>
          <a:solidFill>
            <a:srgbClr val="FFAF79"/>
          </a:solidFill>
          <a:ln>
            <a:noFill/>
          </a:ln>
        </p:spPr>
        <p:txBody>
          <a:bodyPr anchorCtr="0" anchor="t" bIns="144000" lIns="144000" spcFirstLastPara="1" rIns="144000" wrap="square" tIns="1440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British English, a single inverted comma may be used: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‘Get off my bridge.’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However a double inverted comma may also be used: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“Get off my bridge.”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Whichever style you choose, use it consistently across a text.</a:t>
            </a:r>
            <a:endParaRPr/>
          </a:p>
        </p:txBody>
      </p:sp>
      <p:sp>
        <p:nvSpPr>
          <p:cNvPr id="86" name="Google Shape;86;p4"/>
          <p:cNvSpPr txBox="1"/>
          <p:nvPr/>
        </p:nvSpPr>
        <p:spPr>
          <a:xfrm>
            <a:off x="0" y="406400"/>
            <a:ext cx="9144000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Inverted Commas</a:t>
            </a:r>
            <a:endParaRPr/>
          </a:p>
        </p:txBody>
      </p:sp>
      <p:pic>
        <p:nvPicPr>
          <p:cNvPr id="87" name="Google Shape;87;p4"/>
          <p:cNvPicPr preferRelativeResize="0"/>
          <p:nvPr/>
        </p:nvPicPr>
        <p:blipFill rotWithShape="1">
          <a:blip r:embed="rId3">
            <a:alphaModFix/>
          </a:blip>
          <a:srcRect b="45515" l="0" r="52159" t="0"/>
          <a:stretch/>
        </p:blipFill>
        <p:spPr>
          <a:xfrm>
            <a:off x="412750" y="427037"/>
            <a:ext cx="1604962" cy="935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"/>
          <p:cNvPicPr preferRelativeResize="0"/>
          <p:nvPr/>
        </p:nvPicPr>
        <p:blipFill rotWithShape="1">
          <a:blip r:embed="rId4">
            <a:alphaModFix/>
          </a:blip>
          <a:srcRect b="0" l="49075" r="0" t="41958"/>
          <a:stretch/>
        </p:blipFill>
        <p:spPr>
          <a:xfrm>
            <a:off x="7008812" y="5394325"/>
            <a:ext cx="1658937" cy="966787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4"/>
          <p:cNvSpPr txBox="1"/>
          <p:nvPr/>
        </p:nvSpPr>
        <p:spPr>
          <a:xfrm>
            <a:off x="628650" y="1455737"/>
            <a:ext cx="7872412" cy="731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most important rule in punctuating direct speech is that all words spoken must be enclosed by inverted commas.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"/>
          <p:cNvSpPr txBox="1"/>
          <p:nvPr/>
        </p:nvSpPr>
        <p:spPr>
          <a:xfrm>
            <a:off x="0" y="406400"/>
            <a:ext cx="9144000" cy="1631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Punctuation Inside</a:t>
            </a:r>
            <a:b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Inverted Commas</a:t>
            </a:r>
            <a:endParaRPr/>
          </a:p>
        </p:txBody>
      </p:sp>
      <p:sp>
        <p:nvSpPr>
          <p:cNvPr id="95" name="Google Shape;95;p5"/>
          <p:cNvSpPr txBox="1"/>
          <p:nvPr/>
        </p:nvSpPr>
        <p:spPr>
          <a:xfrm>
            <a:off x="558800" y="1971675"/>
            <a:ext cx="7942262" cy="70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commas, full stops, question marks and exclamation marks must also be enclosed by inverted commas.</a:t>
            </a:r>
            <a:endParaRPr/>
          </a:p>
        </p:txBody>
      </p:sp>
      <p:grpSp>
        <p:nvGrpSpPr>
          <p:cNvPr id="96" name="Google Shape;96;p5"/>
          <p:cNvGrpSpPr/>
          <p:nvPr/>
        </p:nvGrpSpPr>
        <p:grpSpPr>
          <a:xfrm>
            <a:off x="558800" y="2943225"/>
            <a:ext cx="7997825" cy="3232150"/>
            <a:chOff x="558616" y="2534296"/>
            <a:chExt cx="7997458" cy="3230536"/>
          </a:xfrm>
        </p:grpSpPr>
        <p:sp>
          <p:nvSpPr>
            <p:cNvPr id="97" name="Google Shape;97;p5"/>
            <p:cNvSpPr/>
            <p:nvPr/>
          </p:nvSpPr>
          <p:spPr>
            <a:xfrm>
              <a:off x="558616" y="2534296"/>
              <a:ext cx="7997458" cy="3230536"/>
            </a:xfrm>
            <a:prstGeom prst="roundRect">
              <a:avLst>
                <a:gd fmla="val 948" name="adj"/>
              </a:avLst>
            </a:prstGeom>
            <a:solidFill>
              <a:srgbClr val="FFAF79"/>
            </a:solidFill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For example: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‘That grass looks delicious,’ said the smallest Billy Goat Gruff.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‘Hey, goat!’ shouted the troll. ‘You are not allowed to cross my bridge.’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‘How can we get to the other side?’ asked the Biggest Goat Gruff.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NOT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: ‘Get off my bridge ’  !   shouted the troll.</a:t>
              </a:r>
              <a:endParaRPr/>
            </a:p>
          </p:txBody>
        </p:sp>
        <p:sp>
          <p:nvSpPr>
            <p:cNvPr id="98" name="Google Shape;98;p5"/>
            <p:cNvSpPr/>
            <p:nvPr/>
          </p:nvSpPr>
          <p:spPr>
            <a:xfrm>
              <a:off x="3403285" y="5301513"/>
              <a:ext cx="395270" cy="395091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9" name="Google Shape;99;p5"/>
            <p:cNvGrpSpPr/>
            <p:nvPr/>
          </p:nvGrpSpPr>
          <p:grpSpPr>
            <a:xfrm>
              <a:off x="5920945" y="5301513"/>
              <a:ext cx="393682" cy="391917"/>
              <a:chOff x="5952205" y="5262438"/>
              <a:chExt cx="393682" cy="391917"/>
            </a:xfrm>
          </p:grpSpPr>
          <p:cxnSp>
            <p:nvCxnSpPr>
              <p:cNvPr id="100" name="Google Shape;100;p5"/>
              <p:cNvCxnSpPr/>
              <p:nvPr/>
            </p:nvCxnSpPr>
            <p:spPr>
              <a:xfrm>
                <a:off x="5952205" y="5262438"/>
                <a:ext cx="393682" cy="391917"/>
              </a:xfrm>
              <a:prstGeom prst="straightConnector1">
                <a:avLst/>
              </a:prstGeom>
              <a:noFill/>
              <a:ln cap="flat" cmpd="sng" w="88900">
                <a:solidFill>
                  <a:srgbClr val="FF2D2D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01" name="Google Shape;101;p5"/>
              <p:cNvCxnSpPr/>
              <p:nvPr/>
            </p:nvCxnSpPr>
            <p:spPr>
              <a:xfrm flipH="1">
                <a:off x="5952205" y="5262438"/>
                <a:ext cx="393682" cy="391917"/>
              </a:xfrm>
              <a:prstGeom prst="straightConnector1">
                <a:avLst/>
              </a:prstGeom>
              <a:noFill/>
              <a:ln cap="flat" cmpd="sng" w="88900">
                <a:solidFill>
                  <a:srgbClr val="FF2D2D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</p:grpSp>
      </p:grpSp>
      <p:pic>
        <p:nvPicPr>
          <p:cNvPr id="102" name="Google Shape;10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97837" y="4048125"/>
            <a:ext cx="601662" cy="2398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"/>
          <p:cNvSpPr txBox="1"/>
          <p:nvPr/>
        </p:nvSpPr>
        <p:spPr>
          <a:xfrm>
            <a:off x="600075" y="1236662"/>
            <a:ext cx="7943850" cy="1924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Commas are another important tool to help the reader separate direct speech from the rest of the text.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Where direct speech </a:t>
            </a:r>
            <a:r>
              <a:rPr b="1" i="0" lang="en-US" sz="2000" u="none">
                <a:solidFill>
                  <a:srgbClr val="FF8500"/>
                </a:solidFill>
                <a:latin typeface="Arial"/>
                <a:ea typeface="Arial"/>
                <a:cs typeface="Arial"/>
                <a:sym typeface="Arial"/>
              </a:rPr>
              <a:t>precedes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b="1" i="0" lang="en-US" sz="2000" u="none">
                <a:solidFill>
                  <a:srgbClr val="009E8F"/>
                </a:solidFill>
                <a:latin typeface="Arial"/>
                <a:ea typeface="Arial"/>
                <a:cs typeface="Arial"/>
                <a:sym typeface="Arial"/>
              </a:rPr>
              <a:t>verb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and does not end in a question mark or exclamation mark, </a:t>
            </a:r>
            <a:r>
              <a:rPr b="1" i="0" lang="en-US" sz="2000" u="none">
                <a:solidFill>
                  <a:srgbClr val="FF8500"/>
                </a:solidFill>
                <a:latin typeface="Arial"/>
                <a:ea typeface="Arial"/>
                <a:cs typeface="Arial"/>
                <a:sym typeface="Arial"/>
              </a:rPr>
              <a:t>a comma must be used.</a:t>
            </a:r>
            <a:endParaRPr/>
          </a:p>
        </p:txBody>
      </p:sp>
      <p:sp>
        <p:nvSpPr>
          <p:cNvPr id="108" name="Google Shape;108;p6"/>
          <p:cNvSpPr txBox="1"/>
          <p:nvPr/>
        </p:nvSpPr>
        <p:spPr>
          <a:xfrm>
            <a:off x="1219200" y="406400"/>
            <a:ext cx="6705600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Commas</a:t>
            </a:r>
            <a:endParaRPr/>
          </a:p>
        </p:txBody>
      </p:sp>
      <p:grpSp>
        <p:nvGrpSpPr>
          <p:cNvPr id="109" name="Google Shape;109;p6"/>
          <p:cNvGrpSpPr/>
          <p:nvPr/>
        </p:nvGrpSpPr>
        <p:grpSpPr>
          <a:xfrm>
            <a:off x="600075" y="3367087"/>
            <a:ext cx="7943849" cy="2220912"/>
            <a:chOff x="600777" y="3919218"/>
            <a:chExt cx="7943451" cy="2220691"/>
          </a:xfrm>
        </p:grpSpPr>
        <p:sp>
          <p:nvSpPr>
            <p:cNvPr id="110" name="Google Shape;110;p6"/>
            <p:cNvSpPr/>
            <p:nvPr/>
          </p:nvSpPr>
          <p:spPr>
            <a:xfrm>
              <a:off x="600777" y="3919218"/>
              <a:ext cx="7943451" cy="2220691"/>
            </a:xfrm>
            <a:prstGeom prst="roundRect">
              <a:avLst>
                <a:gd fmla="val 1568" name="adj"/>
              </a:avLst>
            </a:prstGeom>
            <a:solidFill>
              <a:srgbClr val="FFAF79"/>
            </a:solidFill>
            <a:ln>
              <a:noFill/>
            </a:ln>
          </p:spPr>
          <p:txBody>
            <a:bodyPr anchorCtr="0" anchor="t" bIns="144000" lIns="144000" spcFirstLastPara="1" rIns="144000" wrap="square" tIns="14400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For example: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1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‘We need to get to the other side,’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moaned</a:t>
              </a:r>
              <a:r>
                <a:rPr b="0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goats.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‘Those goats are always disturbing my sleep,’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muttered</a:t>
              </a:r>
              <a:r>
                <a:rPr b="0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troll.</a:t>
              </a:r>
              <a:endParaRPr/>
            </a:p>
          </p:txBody>
        </p:sp>
        <p:sp>
          <p:nvSpPr>
            <p:cNvPr id="111" name="Google Shape;111;p6"/>
            <p:cNvSpPr/>
            <p:nvPr/>
          </p:nvSpPr>
          <p:spPr>
            <a:xfrm>
              <a:off x="4337564" y="5014484"/>
              <a:ext cx="325422" cy="325405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6"/>
            <p:cNvSpPr/>
            <p:nvPr/>
          </p:nvSpPr>
          <p:spPr>
            <a:xfrm>
              <a:off x="5664648" y="5731963"/>
              <a:ext cx="325422" cy="325405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"/>
          <p:cNvSpPr txBox="1"/>
          <p:nvPr/>
        </p:nvSpPr>
        <p:spPr>
          <a:xfrm>
            <a:off x="600075" y="1455737"/>
            <a:ext cx="7943850" cy="803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Where the direct speech before a verb ends in a question mark or exclamation mark however, this punctuation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replaces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comma. </a:t>
            </a:r>
            <a:endParaRPr/>
          </a:p>
        </p:txBody>
      </p:sp>
      <p:sp>
        <p:nvSpPr>
          <p:cNvPr id="118" name="Google Shape;118;p7"/>
          <p:cNvSpPr txBox="1"/>
          <p:nvPr/>
        </p:nvSpPr>
        <p:spPr>
          <a:xfrm>
            <a:off x="1219200" y="406400"/>
            <a:ext cx="6705600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Commas</a:t>
            </a:r>
            <a:endParaRPr/>
          </a:p>
        </p:txBody>
      </p:sp>
      <p:grpSp>
        <p:nvGrpSpPr>
          <p:cNvPr id="119" name="Google Shape;119;p7"/>
          <p:cNvGrpSpPr/>
          <p:nvPr/>
        </p:nvGrpSpPr>
        <p:grpSpPr>
          <a:xfrm>
            <a:off x="600075" y="2814637"/>
            <a:ext cx="7900987" cy="2921000"/>
            <a:chOff x="600776" y="2814344"/>
            <a:chExt cx="7899238" cy="2921147"/>
          </a:xfrm>
        </p:grpSpPr>
        <p:sp>
          <p:nvSpPr>
            <p:cNvPr id="120" name="Google Shape;120;p7"/>
            <p:cNvSpPr/>
            <p:nvPr/>
          </p:nvSpPr>
          <p:spPr>
            <a:xfrm>
              <a:off x="600776" y="2814344"/>
              <a:ext cx="7899238" cy="2921147"/>
            </a:xfrm>
            <a:prstGeom prst="roundRect">
              <a:avLst>
                <a:gd fmla="val 1448" name="adj"/>
              </a:avLst>
            </a:prstGeom>
            <a:solidFill>
              <a:srgbClr val="FFAF79"/>
            </a:solidFill>
            <a:ln>
              <a:noFill/>
            </a:ln>
          </p:spPr>
          <p:txBody>
            <a:bodyPr anchorCtr="0" anchor="t" bIns="144000" lIns="144000" spcFirstLastPara="1" rIns="144000" wrap="square" tIns="10800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For example: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‘Who goes there ?’ shouted the troll.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NOT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: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‘Who goes there ?,’ shouted the troll.</a:t>
              </a:r>
              <a:endParaRPr/>
            </a:p>
          </p:txBody>
        </p:sp>
        <p:sp>
          <p:nvSpPr>
            <p:cNvPr id="121" name="Google Shape;121;p7"/>
            <p:cNvSpPr/>
            <p:nvPr/>
          </p:nvSpPr>
          <p:spPr>
            <a:xfrm>
              <a:off x="2527574" y="3677987"/>
              <a:ext cx="436466" cy="414358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7"/>
            <p:cNvSpPr/>
            <p:nvPr/>
          </p:nvSpPr>
          <p:spPr>
            <a:xfrm>
              <a:off x="2527574" y="5105221"/>
              <a:ext cx="482493" cy="481037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23" name="Google Shape;123;p7"/>
            <p:cNvGrpSpPr/>
            <p:nvPr/>
          </p:nvGrpSpPr>
          <p:grpSpPr>
            <a:xfrm>
              <a:off x="4982893" y="5105221"/>
              <a:ext cx="393613" cy="392133"/>
              <a:chOff x="5993345" y="6312206"/>
              <a:chExt cx="393613" cy="392133"/>
            </a:xfrm>
          </p:grpSpPr>
          <p:cxnSp>
            <p:nvCxnSpPr>
              <p:cNvPr id="124" name="Google Shape;124;p7"/>
              <p:cNvCxnSpPr/>
              <p:nvPr/>
            </p:nvCxnSpPr>
            <p:spPr>
              <a:xfrm>
                <a:off x="5993345" y="6312206"/>
                <a:ext cx="393613" cy="392133"/>
              </a:xfrm>
              <a:prstGeom prst="straightConnector1">
                <a:avLst/>
              </a:prstGeom>
              <a:noFill/>
              <a:ln cap="flat" cmpd="sng" w="88900">
                <a:solidFill>
                  <a:srgbClr val="FF2D2D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  <p:cxnSp>
            <p:nvCxnSpPr>
              <p:cNvPr id="125" name="Google Shape;125;p7"/>
              <p:cNvCxnSpPr/>
              <p:nvPr/>
            </p:nvCxnSpPr>
            <p:spPr>
              <a:xfrm flipH="1">
                <a:off x="5993345" y="6312206"/>
                <a:ext cx="393613" cy="392133"/>
              </a:xfrm>
              <a:prstGeom prst="straightConnector1">
                <a:avLst/>
              </a:prstGeom>
              <a:noFill/>
              <a:ln cap="flat" cmpd="sng" w="88900">
                <a:solidFill>
                  <a:srgbClr val="FF2D2D"/>
                </a:solidFill>
                <a:prstDash val="solid"/>
                <a:miter lim="800000"/>
                <a:headEnd len="med" w="med" type="none"/>
                <a:tailEnd len="med" w="med" type="none"/>
              </a:ln>
            </p:spPr>
          </p:cxnSp>
        </p:grpSp>
        <p:grpSp>
          <p:nvGrpSpPr>
            <p:cNvPr id="126" name="Google Shape;126;p7"/>
            <p:cNvGrpSpPr/>
            <p:nvPr/>
          </p:nvGrpSpPr>
          <p:grpSpPr>
            <a:xfrm>
              <a:off x="4659186" y="3197527"/>
              <a:ext cx="1105730" cy="999020"/>
              <a:chOff x="4896584" y="3132005"/>
              <a:chExt cx="1199722" cy="1083940"/>
            </a:xfrm>
          </p:grpSpPr>
          <p:sp>
            <p:nvSpPr>
              <p:cNvPr id="127" name="Google Shape;127;p7"/>
              <p:cNvSpPr/>
              <p:nvPr/>
            </p:nvSpPr>
            <p:spPr>
              <a:xfrm rot="2700000">
                <a:off x="4996388" y="3582681"/>
                <a:ext cx="478734" cy="480587"/>
              </a:xfrm>
              <a:custGeom>
                <a:rect b="b" l="l" r="r" t="t"/>
                <a:pathLst>
                  <a:path extrusionOk="0" h="478734" w="480587">
                    <a:moveTo>
                      <a:pt x="63702" y="183068"/>
                    </a:moveTo>
                    <a:lnTo>
                      <a:pt x="416885" y="183068"/>
                    </a:lnTo>
                    <a:lnTo>
                      <a:pt x="416885" y="295666"/>
                    </a:lnTo>
                    <a:lnTo>
                      <a:pt x="63702" y="295666"/>
                    </a:lnTo>
                    <a:lnTo>
                      <a:pt x="63702" y="183068"/>
                    </a:lnTo>
                    <a:close/>
                  </a:path>
                </a:pathLst>
              </a:custGeom>
              <a:solidFill>
                <a:srgbClr val="4B903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8" name="Google Shape;128;p7"/>
              <p:cNvSpPr/>
              <p:nvPr/>
            </p:nvSpPr>
            <p:spPr>
              <a:xfrm flipH="1" rot="-2700000">
                <a:off x="5314969" y="3146881"/>
                <a:ext cx="478734" cy="1054189"/>
              </a:xfrm>
              <a:custGeom>
                <a:rect b="b" l="l" r="r" t="t"/>
                <a:pathLst>
                  <a:path extrusionOk="0" h="478734" w="1054189">
                    <a:moveTo>
                      <a:pt x="139733" y="183068"/>
                    </a:moveTo>
                    <a:lnTo>
                      <a:pt x="914456" y="183068"/>
                    </a:lnTo>
                    <a:lnTo>
                      <a:pt x="914456" y="295666"/>
                    </a:lnTo>
                    <a:lnTo>
                      <a:pt x="139733" y="295666"/>
                    </a:lnTo>
                    <a:lnTo>
                      <a:pt x="139733" y="183068"/>
                    </a:lnTo>
                    <a:close/>
                  </a:path>
                </a:pathLst>
              </a:custGeom>
              <a:solidFill>
                <a:srgbClr val="4B903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29" name="Google Shape;12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35750" y="2617787"/>
            <a:ext cx="2332037" cy="413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"/>
          <p:cNvSpPr txBox="1"/>
          <p:nvPr/>
        </p:nvSpPr>
        <p:spPr>
          <a:xfrm>
            <a:off x="601662" y="1293812"/>
            <a:ext cx="7940675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Where the direct speech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follows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b="1" i="0" lang="en-US" sz="2000" u="none">
                <a:solidFill>
                  <a:srgbClr val="009E8F"/>
                </a:solidFill>
                <a:latin typeface="Arial"/>
                <a:ea typeface="Arial"/>
                <a:cs typeface="Arial"/>
                <a:sym typeface="Arial"/>
              </a:rPr>
              <a:t>verb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 comma must be used after the verb to indicate that direct speech is about to begin. </a:t>
            </a:r>
            <a:endParaRPr/>
          </a:p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Note: 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this context, the direct speech must always begin with a capital letter.</a:t>
            </a:r>
            <a:endParaRPr/>
          </a:p>
        </p:txBody>
      </p:sp>
      <p:sp>
        <p:nvSpPr>
          <p:cNvPr id="135" name="Google Shape;135;p8"/>
          <p:cNvSpPr txBox="1"/>
          <p:nvPr/>
        </p:nvSpPr>
        <p:spPr>
          <a:xfrm>
            <a:off x="1219200" y="406400"/>
            <a:ext cx="6705600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Commas</a:t>
            </a:r>
            <a:endParaRPr/>
          </a:p>
        </p:txBody>
      </p:sp>
      <p:grpSp>
        <p:nvGrpSpPr>
          <p:cNvPr id="136" name="Google Shape;136;p8"/>
          <p:cNvGrpSpPr/>
          <p:nvPr/>
        </p:nvGrpSpPr>
        <p:grpSpPr>
          <a:xfrm>
            <a:off x="600075" y="3306762"/>
            <a:ext cx="7942262" cy="2833687"/>
            <a:chOff x="600777" y="3250144"/>
            <a:chExt cx="7941126" cy="2833679"/>
          </a:xfrm>
        </p:grpSpPr>
        <p:sp>
          <p:nvSpPr>
            <p:cNvPr id="137" name="Google Shape;137;p8"/>
            <p:cNvSpPr/>
            <p:nvPr/>
          </p:nvSpPr>
          <p:spPr>
            <a:xfrm>
              <a:off x="600777" y="3250144"/>
              <a:ext cx="7941126" cy="2833679"/>
            </a:xfrm>
            <a:prstGeom prst="roundRect">
              <a:avLst>
                <a:gd fmla="val 1170" name="adj"/>
              </a:avLst>
            </a:prstGeom>
            <a:solidFill>
              <a:srgbClr val="FFAF79"/>
            </a:solidFill>
            <a:ln>
              <a:noFill/>
            </a:ln>
          </p:spPr>
          <p:txBody>
            <a:bodyPr anchorCtr="0" anchor="t" bIns="144000" lIns="144000" spcFirstLastPara="1" rIns="144000" wrap="square" tIns="1440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For example: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smallest Billy Goat Gruff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said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, ‘I’ll go first.’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Troll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shouted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, ‘Who goes there?’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biggest Billy Goat Gruff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shouted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, ‘Oh no you won’t!’</a:t>
              </a:r>
              <a:endParaRPr b="1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8"/>
            <p:cNvSpPr/>
            <p:nvPr/>
          </p:nvSpPr>
          <p:spPr>
            <a:xfrm>
              <a:off x="4483246" y="4091517"/>
              <a:ext cx="326978" cy="360361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8"/>
            <p:cNvSpPr/>
            <p:nvPr/>
          </p:nvSpPr>
          <p:spPr>
            <a:xfrm>
              <a:off x="2643598" y="4693177"/>
              <a:ext cx="328565" cy="358774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8"/>
            <p:cNvSpPr/>
            <p:nvPr/>
          </p:nvSpPr>
          <p:spPr>
            <a:xfrm>
              <a:off x="4794352" y="5326588"/>
              <a:ext cx="328566" cy="358774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41" name="Google Shape;141;p8"/>
          <p:cNvPicPr preferRelativeResize="0"/>
          <p:nvPr/>
        </p:nvPicPr>
        <p:blipFill rotWithShape="1">
          <a:blip r:embed="rId3">
            <a:alphaModFix/>
          </a:blip>
          <a:srcRect b="23565" l="0" r="0" t="0"/>
          <a:stretch/>
        </p:blipFill>
        <p:spPr>
          <a:xfrm>
            <a:off x="6985000" y="4065587"/>
            <a:ext cx="2060575" cy="2792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9"/>
          <p:cNvSpPr txBox="1"/>
          <p:nvPr/>
        </p:nvSpPr>
        <p:spPr>
          <a:xfrm>
            <a:off x="601662" y="1903412"/>
            <a:ext cx="7940675" cy="11715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addition, where the direct speech follows the verb, a full stop, exclamation mark or question mark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must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be used inside the inverted commas to signal the end of the speech.</a:t>
            </a:r>
            <a:endParaRPr/>
          </a:p>
        </p:txBody>
      </p:sp>
      <p:sp>
        <p:nvSpPr>
          <p:cNvPr id="147" name="Google Shape;147;p9"/>
          <p:cNvSpPr txBox="1"/>
          <p:nvPr/>
        </p:nvSpPr>
        <p:spPr>
          <a:xfrm>
            <a:off x="0" y="406400"/>
            <a:ext cx="9144000" cy="1631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Punctuation Inside</a:t>
            </a:r>
            <a:b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Inverted Commas</a:t>
            </a:r>
            <a:endParaRPr/>
          </a:p>
        </p:txBody>
      </p:sp>
      <p:grpSp>
        <p:nvGrpSpPr>
          <p:cNvPr id="148" name="Google Shape;148;p9"/>
          <p:cNvGrpSpPr/>
          <p:nvPr/>
        </p:nvGrpSpPr>
        <p:grpSpPr>
          <a:xfrm>
            <a:off x="600075" y="3175000"/>
            <a:ext cx="7942262" cy="2932112"/>
            <a:chOff x="600777" y="3175389"/>
            <a:chExt cx="7941125" cy="2932666"/>
          </a:xfrm>
        </p:grpSpPr>
        <p:sp>
          <p:nvSpPr>
            <p:cNvPr id="149" name="Google Shape;149;p9"/>
            <p:cNvSpPr/>
            <p:nvPr/>
          </p:nvSpPr>
          <p:spPr>
            <a:xfrm>
              <a:off x="600777" y="3175389"/>
              <a:ext cx="7941125" cy="2932666"/>
            </a:xfrm>
            <a:prstGeom prst="roundRect">
              <a:avLst>
                <a:gd fmla="val 1014" name="adj"/>
              </a:avLst>
            </a:prstGeom>
            <a:solidFill>
              <a:srgbClr val="FFAF79"/>
            </a:solidFill>
            <a:ln>
              <a:noFill/>
            </a:ln>
          </p:spPr>
          <p:txBody>
            <a:bodyPr anchorCtr="0" anchor="t" bIns="144000" lIns="144000" spcFirstLastPara="1" rIns="144000" wrap="square" tIns="14400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For example: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smallest Billy Goat Gruff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said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, ‘I’ll go first.’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Troll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shouted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, ‘Who goes there?’</a:t>
              </a:r>
              <a:endParaRPr/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biggest goat </a:t>
              </a:r>
              <a:r>
                <a:rPr b="1" i="0" lang="en-US" sz="2000" u="none">
                  <a:solidFill>
                    <a:srgbClr val="009E8F"/>
                  </a:solidFill>
                  <a:latin typeface="Arial"/>
                  <a:ea typeface="Arial"/>
                  <a:cs typeface="Arial"/>
                  <a:sym typeface="Arial"/>
                </a:rPr>
                <a:t>shouted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, ‘Oh no you won’t!’</a:t>
              </a:r>
              <a:endParaRPr/>
            </a:p>
          </p:txBody>
        </p:sp>
        <p:sp>
          <p:nvSpPr>
            <p:cNvPr id="150" name="Google Shape;150;p9"/>
            <p:cNvSpPr/>
            <p:nvPr/>
          </p:nvSpPr>
          <p:spPr>
            <a:xfrm>
              <a:off x="5895918" y="4110603"/>
              <a:ext cx="326978" cy="360430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1" name="Google Shape;151;p9"/>
            <p:cNvSpPr/>
            <p:nvPr/>
          </p:nvSpPr>
          <p:spPr>
            <a:xfrm>
              <a:off x="4626100" y="4839403"/>
              <a:ext cx="326978" cy="360431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" name="Google Shape;152;p9"/>
            <p:cNvSpPr/>
            <p:nvPr/>
          </p:nvSpPr>
          <p:spPr>
            <a:xfrm>
              <a:off x="5613384" y="5553913"/>
              <a:ext cx="328566" cy="358843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53" name="Google Shape;153;p9"/>
          <p:cNvPicPr preferRelativeResize="0"/>
          <p:nvPr/>
        </p:nvPicPr>
        <p:blipFill rotWithShape="1">
          <a:blip r:embed="rId3">
            <a:alphaModFix/>
          </a:blip>
          <a:srcRect b="45515" l="0" r="52159" t="0"/>
          <a:stretch/>
        </p:blipFill>
        <p:spPr>
          <a:xfrm>
            <a:off x="7431087" y="3449637"/>
            <a:ext cx="771525" cy="449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9"/>
          <p:cNvPicPr preferRelativeResize="0"/>
          <p:nvPr/>
        </p:nvPicPr>
        <p:blipFill rotWithShape="1">
          <a:blip r:embed="rId4">
            <a:alphaModFix/>
          </a:blip>
          <a:srcRect b="0" l="49075" r="0" t="41958"/>
          <a:stretch/>
        </p:blipFill>
        <p:spPr>
          <a:xfrm>
            <a:off x="7173912" y="3871912"/>
            <a:ext cx="817562" cy="477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99425" y="3951287"/>
            <a:ext cx="625475" cy="2497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672262" y="5230812"/>
            <a:ext cx="876300" cy="874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267575" y="4424362"/>
            <a:ext cx="1050925" cy="206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0"/>
          <p:cNvSpPr txBox="1"/>
          <p:nvPr/>
        </p:nvSpPr>
        <p:spPr>
          <a:xfrm>
            <a:off x="690562" y="1890712"/>
            <a:ext cx="7942262" cy="1911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If the direct speech is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one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sentence broken up by information about who is speaking, you need a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comma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(or a question mark or exclamation mark) to end the first piece of speech and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another comma before the concluding part of the sentence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(before the inverted comma or commas).</a:t>
            </a:r>
            <a:endParaRPr/>
          </a:p>
        </p:txBody>
      </p:sp>
      <p:sp>
        <p:nvSpPr>
          <p:cNvPr id="163" name="Google Shape;163;p10"/>
          <p:cNvSpPr txBox="1"/>
          <p:nvPr/>
        </p:nvSpPr>
        <p:spPr>
          <a:xfrm>
            <a:off x="0" y="355600"/>
            <a:ext cx="9144000" cy="1631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1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Punctuating ‘Split’ </a:t>
            </a:r>
            <a:br>
              <a:rPr b="1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 Speech</a:t>
            </a:r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0562" y="3808412"/>
            <a:ext cx="7902575" cy="2516187"/>
            <a:chOff x="600777" y="2930010"/>
            <a:chExt cx="7899068" cy="2515809"/>
          </a:xfrm>
        </p:grpSpPr>
        <p:sp>
          <p:nvSpPr>
            <p:cNvPr id="165" name="Google Shape;165;p10"/>
            <p:cNvSpPr/>
            <p:nvPr/>
          </p:nvSpPr>
          <p:spPr>
            <a:xfrm>
              <a:off x="600777" y="2930010"/>
              <a:ext cx="7899068" cy="2515809"/>
            </a:xfrm>
            <a:prstGeom prst="roundRect">
              <a:avLst>
                <a:gd fmla="val 1298" name="adj"/>
              </a:avLst>
            </a:prstGeom>
            <a:solidFill>
              <a:srgbClr val="FFAF79"/>
            </a:solidFill>
            <a:ln>
              <a:noFill/>
            </a:ln>
          </p:spPr>
          <p:txBody>
            <a:bodyPr anchorCtr="0" anchor="t" bIns="144000" lIns="144000" spcFirstLastPara="1" rIns="144000" wrap="square" tIns="1440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For example: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‘I’m light and quiet,’ said the smallest Billy Goat Gruff, ‘so I’ll go first.’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 this context, use a </a:t>
              </a: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lower case letter </a:t>
              </a: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to start the second part of the direct speech.</a:t>
              </a:r>
              <a:endParaRPr/>
            </a:p>
          </p:txBody>
        </p:sp>
        <p:sp>
          <p:nvSpPr>
            <p:cNvPr id="166" name="Google Shape;166;p10"/>
            <p:cNvSpPr/>
            <p:nvPr/>
          </p:nvSpPr>
          <p:spPr>
            <a:xfrm>
              <a:off x="2852439" y="3714117"/>
              <a:ext cx="326880" cy="360308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p10"/>
            <p:cNvSpPr/>
            <p:nvPr/>
          </p:nvSpPr>
          <p:spPr>
            <a:xfrm>
              <a:off x="6708352" y="3714117"/>
              <a:ext cx="326880" cy="360308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"/>
          <p:cNvSpPr txBox="1"/>
          <p:nvPr/>
        </p:nvSpPr>
        <p:spPr>
          <a:xfrm>
            <a:off x="533400" y="1836737"/>
            <a:ext cx="8032750" cy="1909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If the direct speech is two discrete sentences separated by information about who is speaking, you need a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comma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(or a question mark or exclamation mark) to end the first piece of speech and </a:t>
            </a: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full stop after the information about the speaker</a:t>
            </a: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The second sentence then begins with a capital letter.</a:t>
            </a:r>
            <a:endParaRPr/>
          </a:p>
        </p:txBody>
      </p:sp>
      <p:sp>
        <p:nvSpPr>
          <p:cNvPr id="173" name="Google Shape;173;p11"/>
          <p:cNvSpPr txBox="1"/>
          <p:nvPr/>
        </p:nvSpPr>
        <p:spPr>
          <a:xfrm>
            <a:off x="0" y="406400"/>
            <a:ext cx="9144000" cy="150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00"/>
              <a:buFont typeface="Arial"/>
              <a:buNone/>
            </a:pPr>
            <a:r>
              <a:rPr b="1" i="0" lang="en-US" sz="4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Punctuating ‘Split’ </a:t>
            </a:r>
            <a:br>
              <a:rPr b="1" i="0" lang="en-US" sz="4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0" lang="en-US" sz="4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Direct Speech</a:t>
            </a:r>
            <a:endParaRPr/>
          </a:p>
        </p:txBody>
      </p:sp>
      <p:grpSp>
        <p:nvGrpSpPr>
          <p:cNvPr id="174" name="Google Shape;174;p11"/>
          <p:cNvGrpSpPr/>
          <p:nvPr/>
        </p:nvGrpSpPr>
        <p:grpSpPr>
          <a:xfrm>
            <a:off x="577850" y="3806825"/>
            <a:ext cx="7988300" cy="1504950"/>
            <a:chOff x="556331" y="3309330"/>
            <a:chExt cx="7987527" cy="1506476"/>
          </a:xfrm>
        </p:grpSpPr>
        <p:sp>
          <p:nvSpPr>
            <p:cNvPr id="175" name="Google Shape;175;p11"/>
            <p:cNvSpPr/>
            <p:nvPr/>
          </p:nvSpPr>
          <p:spPr>
            <a:xfrm>
              <a:off x="556331" y="3309330"/>
              <a:ext cx="7987527" cy="1506476"/>
            </a:xfrm>
            <a:prstGeom prst="roundRect">
              <a:avLst>
                <a:gd fmla="val 1633" name="adj"/>
              </a:avLst>
            </a:prstGeom>
            <a:solidFill>
              <a:srgbClr val="FFAF79"/>
            </a:solidFill>
            <a:ln>
              <a:noFill/>
            </a:ln>
          </p:spPr>
          <p:txBody>
            <a:bodyPr anchorCtr="0" anchor="t" bIns="108000" lIns="144000" spcFirstLastPara="1" rIns="144000" wrap="square" tIns="1080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1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For example: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t/>
              </a:r>
              <a:endParaRPr b="0" i="0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b="0" i="0" lang="en-US" sz="2000" u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‘You’re right,’ agreed the Biggest Billy Goat Gruff. ‘We can’t let the Troll beat us.’</a:t>
              </a:r>
              <a:endParaRPr/>
            </a:p>
          </p:txBody>
        </p:sp>
        <p:sp>
          <p:nvSpPr>
            <p:cNvPr id="176" name="Google Shape;176;p11"/>
            <p:cNvSpPr/>
            <p:nvPr/>
          </p:nvSpPr>
          <p:spPr>
            <a:xfrm>
              <a:off x="6379635" y="4018073"/>
              <a:ext cx="326993" cy="360728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p11"/>
            <p:cNvSpPr/>
            <p:nvPr/>
          </p:nvSpPr>
          <p:spPr>
            <a:xfrm>
              <a:off x="2026214" y="4035554"/>
              <a:ext cx="328581" cy="359139"/>
            </a:xfrm>
            <a:prstGeom prst="ellipse">
              <a:avLst/>
            </a:prstGeom>
            <a:noFill/>
            <a:ln cap="flat" cmpd="sng" w="31750">
              <a:solidFill>
                <a:srgbClr val="FF0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78" name="Google Shape;178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46812" y="5157787"/>
            <a:ext cx="1358900" cy="1357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05712" y="4856162"/>
            <a:ext cx="1477962" cy="191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2"/>
          <p:cNvSpPr txBox="1"/>
          <p:nvPr/>
        </p:nvSpPr>
        <p:spPr>
          <a:xfrm>
            <a:off x="600075" y="1341437"/>
            <a:ext cx="7943850" cy="11715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If the direct speech in a text involves more than one speaker, a new line must be used for each new speaker. This helps the reader to follow what is being said.</a:t>
            </a:r>
            <a:endParaRPr/>
          </a:p>
        </p:txBody>
      </p:sp>
      <p:sp>
        <p:nvSpPr>
          <p:cNvPr id="185" name="Google Shape;185;p12"/>
          <p:cNvSpPr txBox="1"/>
          <p:nvPr/>
        </p:nvSpPr>
        <p:spPr>
          <a:xfrm>
            <a:off x="0" y="406400"/>
            <a:ext cx="9144000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1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New Speaker, New Line</a:t>
            </a:r>
            <a:endParaRPr/>
          </a:p>
        </p:txBody>
      </p:sp>
      <p:sp>
        <p:nvSpPr>
          <p:cNvPr id="186" name="Google Shape;186;p12"/>
          <p:cNvSpPr/>
          <p:nvPr/>
        </p:nvSpPr>
        <p:spPr>
          <a:xfrm>
            <a:off x="600075" y="2557462"/>
            <a:ext cx="7943850" cy="2833687"/>
          </a:xfrm>
          <a:prstGeom prst="roundRect">
            <a:avLst>
              <a:gd fmla="val 1101" name="adj"/>
            </a:avLst>
          </a:prstGeom>
          <a:solidFill>
            <a:srgbClr val="FFAF79"/>
          </a:solidFill>
          <a:ln>
            <a:noFill/>
          </a:ln>
        </p:spPr>
        <p:txBody>
          <a:bodyPr anchorCtr="0" anchor="t" bIns="144000" lIns="144000" spcFirstLastPara="1" rIns="144000" wrap="square" tIns="144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example: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‘We can’t let him win! He’s just a grumpy troll!’ said the smallest Billy Goat Gruff.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‘You’re right,’ agreed the biggest Billy Goat Gruff.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medium-sized Billy Goat Gruff said, ‘So what shall we do?’ </a:t>
            </a:r>
            <a:endParaRPr/>
          </a:p>
        </p:txBody>
      </p:sp>
      <p:pic>
        <p:nvPicPr>
          <p:cNvPr id="187" name="Google Shape;18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5300" y="5092700"/>
            <a:ext cx="2238375" cy="159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3"/>
          <p:cNvSpPr txBox="1"/>
          <p:nvPr/>
        </p:nvSpPr>
        <p:spPr>
          <a:xfrm>
            <a:off x="600075" y="1341437"/>
            <a:ext cx="7943850" cy="11715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Reporting clauses tell us who is speaking, or who said what. Reporting clauses can be found in both reported speech and direct speech.</a:t>
            </a:r>
            <a:endParaRPr/>
          </a:p>
        </p:txBody>
      </p:sp>
      <p:sp>
        <p:nvSpPr>
          <p:cNvPr id="193" name="Google Shape;193;p13"/>
          <p:cNvSpPr txBox="1"/>
          <p:nvPr/>
        </p:nvSpPr>
        <p:spPr>
          <a:xfrm>
            <a:off x="1219200" y="406400"/>
            <a:ext cx="6705600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b="1" i="0" lang="en-US" sz="5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Reporting Clauses</a:t>
            </a:r>
            <a:endParaRPr/>
          </a:p>
        </p:txBody>
      </p:sp>
      <p:sp>
        <p:nvSpPr>
          <p:cNvPr id="194" name="Google Shape;194;p13"/>
          <p:cNvSpPr/>
          <p:nvPr/>
        </p:nvSpPr>
        <p:spPr>
          <a:xfrm>
            <a:off x="600075" y="2535237"/>
            <a:ext cx="7943850" cy="2732087"/>
          </a:xfrm>
          <a:prstGeom prst="roundRect">
            <a:avLst>
              <a:gd fmla="val 825" name="adj"/>
            </a:avLst>
          </a:prstGeom>
          <a:solidFill>
            <a:srgbClr val="FFAF79"/>
          </a:solidFill>
          <a:ln>
            <a:noFill/>
          </a:ln>
        </p:spPr>
        <p:txBody>
          <a:bodyPr anchorCtr="0" anchor="t" bIns="108000" lIns="144000" spcFirstLastPara="1" rIns="144000" wrap="square" tIns="1080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example: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troll said the goats should get off his bridge. (reported speech)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‘Who goes there?’ shouted the Troll. (direct Speech)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‘That grass looks so green and delicious,’ bleated the Smallest Billy Goat Gruff. (direct speech)</a:t>
            </a:r>
            <a:endParaRPr/>
          </a:p>
        </p:txBody>
      </p:sp>
      <p:pic>
        <p:nvPicPr>
          <p:cNvPr id="195" name="Google Shape;19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78437" y="4894262"/>
            <a:ext cx="2278062" cy="162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824787" y="5043487"/>
            <a:ext cx="831850" cy="147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gbe97aa2ef0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650" y="428800"/>
            <a:ext cx="8449175" cy="399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gbe97aa2ef0_0_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650" y="428800"/>
            <a:ext cx="8449175" cy="399310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gbe97aa2ef0_0_5"/>
          <p:cNvSpPr txBox="1"/>
          <p:nvPr/>
        </p:nvSpPr>
        <p:spPr>
          <a:xfrm>
            <a:off x="634625" y="4606125"/>
            <a:ext cx="7543800" cy="124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300">
                <a:latin typeface="Comic Sans MS"/>
                <a:ea typeface="Comic Sans MS"/>
                <a:cs typeface="Comic Sans MS"/>
                <a:sym typeface="Comic Sans MS"/>
              </a:rPr>
              <a:t>“Hold on tight!” bellowed the Knight as he clutched at his spear. “I’ll save you! I will protect the castle from the dragon!”</a:t>
            </a:r>
            <a:endParaRPr sz="23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1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2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8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7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1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9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10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14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1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17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16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2017-04-16T11:31:20Z</dcterms:created>
  <dc:creator>Twinkl</dc:creator>
</cp:coreProperties>
</file>