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1" r:id="rId4"/>
    <p:sldId id="262" r:id="rId5"/>
    <p:sldId id="264" r:id="rId6"/>
    <p:sldId id="266" r:id="rId7"/>
    <p:sldId id="265" r:id="rId8"/>
    <p:sldId id="263" r:id="rId9"/>
    <p:sldId id="267" r:id="rId10"/>
    <p:sldId id="268" r:id="rId11"/>
    <p:sldId id="26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5"/>
    <p:restoredTop sz="94618"/>
  </p:normalViewPr>
  <p:slideViewPr>
    <p:cSldViewPr snapToGrid="0" snapToObjects="1">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3/29/2020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3/29/2020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3/29/2020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3/29/2020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3/29/2020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3/29/2020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3/29/2020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3/29/2020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3/29/2020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3/29/2020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3/29/2020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3/29/2020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2887" y="2009444"/>
            <a:ext cx="9144000" cy="1927273"/>
          </a:xfrm>
          <a:solidFill>
            <a:schemeClr val="accent2">
              <a:lumMod val="40000"/>
              <a:lumOff val="60000"/>
            </a:schemeClr>
          </a:solidFill>
          <a:ln>
            <a:solidFill>
              <a:schemeClr val="accent1">
                <a:lumMod val="75000"/>
              </a:schemeClr>
            </a:solidFill>
          </a:ln>
        </p:spPr>
        <p:txBody>
          <a:bodyPr>
            <a:normAutofit fontScale="90000"/>
          </a:bodyPr>
          <a:lstStyle/>
          <a:p>
            <a:r>
              <a:rPr lang="en-GB" dirty="0"/>
              <a:t> </a:t>
            </a:r>
            <a:r>
              <a:rPr lang="en-GB" b="1" dirty="0">
                <a:latin typeface="+mn-lt"/>
              </a:rPr>
              <a:t>R4c. Can summarise the main points from a whole text</a:t>
            </a:r>
            <a:r>
              <a:rPr lang="en-GB" sz="4000" b="1" dirty="0">
                <a:latin typeface="+mn-lt"/>
              </a:rPr>
              <a:t> </a:t>
            </a:r>
            <a:endParaRPr lang="en-US" sz="4000" b="1" dirty="0">
              <a:latin typeface="+mn-lt"/>
            </a:endParaRPr>
          </a:p>
        </p:txBody>
      </p:sp>
      <p:sp>
        <p:nvSpPr>
          <p:cNvPr id="4" name="Text Box 4"/>
          <p:cNvSpPr txBox="1">
            <a:spLocks noChangeArrowheads="1"/>
          </p:cNvSpPr>
          <p:nvPr/>
        </p:nvSpPr>
        <p:spPr bwMode="auto">
          <a:xfrm>
            <a:off x="2933700" y="5170953"/>
            <a:ext cx="6324600" cy="1000125"/>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algn="just" fontAlgn="base">
              <a:spcBef>
                <a:spcPts val="0"/>
              </a:spcBef>
              <a:spcAft>
                <a:spcPts val="0"/>
              </a:spcAft>
            </a:pPr>
            <a:r>
              <a:rPr lang="en-GB" sz="1000" kern="1200">
                <a:solidFill>
                  <a:srgbClr val="000000"/>
                </a:solidFill>
                <a:effectLst/>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1200">
              <a:effectLst/>
              <a:latin typeface="Times New Roman" charset="0"/>
              <a:ea typeface="Times New Roman" charset="0"/>
            </a:endParaRPr>
          </a:p>
          <a:p>
            <a:pPr marL="0" marR="0" algn="just" fontAlgn="base">
              <a:spcBef>
                <a:spcPts val="0"/>
              </a:spcBef>
              <a:spcAft>
                <a:spcPts val="0"/>
              </a:spcAft>
            </a:pPr>
            <a:r>
              <a:rPr lang="en-GB" sz="1000" kern="1200">
                <a:solidFill>
                  <a:srgbClr val="000000"/>
                </a:solidFill>
                <a:effectLst/>
                <a:latin typeface="Arial" charset="0"/>
                <a:ea typeface="Times New Roman" charset="0"/>
              </a:rPr>
              <a:t>All opinions and contributions are those of the authors. The contents of this resource are not connected with nor endorsed by any other company, organisation or institution.</a:t>
            </a:r>
            <a:endParaRPr lang="en-US" sz="1200">
              <a:effectLst/>
              <a:latin typeface="Times New Roman" charset="0"/>
              <a:ea typeface="Times New Roman" charset="0"/>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a:t>
            </a:r>
            <a:r>
              <a:rPr lang="en-US" sz="1600" dirty="0" err="1"/>
              <a:t>PiXL</a:t>
            </a:r>
            <a:r>
              <a:rPr lang="en-US" sz="1600" dirty="0"/>
              <a:t> Club Ltd.</a:t>
            </a:r>
          </a:p>
          <a:p>
            <a:pPr algn="ctr"/>
            <a:r>
              <a:rPr lang="en-US" sz="1600" dirty="0"/>
              <a:t>Example 2017</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a:t>
            </a:r>
            <a:r>
              <a:rPr lang="en-GB" sz="1600" dirty="0" err="1"/>
              <a:t>PiXL</a:t>
            </a:r>
            <a:r>
              <a:rPr lang="en-GB" sz="1600" dirty="0"/>
              <a:t> Club Limited, 2017</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pic>
        <p:nvPicPr>
          <p:cNvPr id="8" name="Picture 2" descr="C:\Users\LUrquhart\AppData\Local\Microsoft\Windows\Temporary Internet Files\Content.IE5\NGP6GHAO\14836299-stack-of-books-books-stacked[1].jpg">
            <a:extLst>
              <a:ext uri="{FF2B5EF4-FFF2-40B4-BE49-F238E27FC236}">
                <a16:creationId xmlns:a16="http://schemas.microsoft.com/office/drawing/2014/main" id="{E9A47863-5350-4259-B744-942ECF28F8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57032" y="954977"/>
            <a:ext cx="802535" cy="874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6" name="TextBox 5"/>
          <p:cNvSpPr txBox="1"/>
          <p:nvPr/>
        </p:nvSpPr>
        <p:spPr>
          <a:xfrm>
            <a:off x="2681964" y="530085"/>
            <a:ext cx="6669741" cy="707886"/>
          </a:xfrm>
          <a:prstGeom prst="rect">
            <a:avLst/>
          </a:prstGeom>
          <a:solidFill>
            <a:schemeClr val="accent2">
              <a:lumMod val="40000"/>
              <a:lumOff val="60000"/>
            </a:schemeClr>
          </a:solidFill>
          <a:ln>
            <a:solidFill>
              <a:srgbClr val="0070C0"/>
            </a:solidFill>
          </a:ln>
        </p:spPr>
        <p:txBody>
          <a:bodyPr wrap="square" rtlCol="0">
            <a:spAutoFit/>
          </a:bodyPr>
          <a:lstStyle/>
          <a:p>
            <a:pPr algn="ctr"/>
            <a:r>
              <a:rPr lang="en-US" sz="4000" dirty="0"/>
              <a:t>Teachers’ Notes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3" name="Content Placeholder 2">
            <a:extLst>
              <a:ext uri="{FF2B5EF4-FFF2-40B4-BE49-F238E27FC236}">
                <a16:creationId xmlns:a16="http://schemas.microsoft.com/office/drawing/2014/main" id="{894B3F14-5C65-4BA3-8C48-C5E9B72BC962}"/>
              </a:ext>
            </a:extLst>
          </p:cNvPr>
          <p:cNvSpPr>
            <a:spLocks noGrp="1"/>
          </p:cNvSpPr>
          <p:nvPr>
            <p:ph idx="1"/>
          </p:nvPr>
        </p:nvSpPr>
        <p:spPr>
          <a:solidFill>
            <a:schemeClr val="accent5">
              <a:lumMod val="20000"/>
              <a:lumOff val="80000"/>
            </a:schemeClr>
          </a:solidFill>
          <a:ln>
            <a:solidFill>
              <a:schemeClr val="accent1">
                <a:lumMod val="75000"/>
              </a:schemeClr>
            </a:solidFill>
          </a:ln>
        </p:spPr>
        <p:txBody>
          <a:bodyPr>
            <a:normAutofit/>
          </a:bodyPr>
          <a:lstStyle/>
          <a:p>
            <a:pPr>
              <a:buFont typeface="Wingdings" panose="05000000000000000000" pitchFamily="2" charset="2"/>
              <a:buChar char="q"/>
            </a:pPr>
            <a:r>
              <a:rPr lang="en-GB" dirty="0"/>
              <a:t>When reading with pupils, encourage them to jot down the main ideas, summarise a paragraph, page or chapter. Can they retell the main plot of a story?</a:t>
            </a:r>
          </a:p>
          <a:p>
            <a:pPr>
              <a:buFont typeface="Wingdings" panose="05000000000000000000" pitchFamily="2" charset="2"/>
              <a:buChar char="q"/>
            </a:pPr>
            <a:endParaRPr lang="en-GB" dirty="0"/>
          </a:p>
          <a:p>
            <a:pPr>
              <a:buFont typeface="Wingdings" panose="05000000000000000000" pitchFamily="2" charset="2"/>
              <a:buChar char="q"/>
            </a:pPr>
            <a:r>
              <a:rPr lang="en-GB" dirty="0"/>
              <a:t>This therapy will model how to summarise extracts from both narrative and non-narrative texts.</a:t>
            </a:r>
          </a:p>
          <a:p>
            <a:pPr>
              <a:buFont typeface="Wingdings" panose="05000000000000000000" pitchFamily="2" charset="2"/>
              <a:buChar char="q"/>
            </a:pPr>
            <a:endParaRPr lang="en-GB" dirty="0"/>
          </a:p>
          <a:p>
            <a:pPr>
              <a:buFont typeface="Wingdings" panose="05000000000000000000" pitchFamily="2" charset="2"/>
              <a:buChar char="q"/>
            </a:pPr>
            <a:r>
              <a:rPr lang="en-GB" dirty="0"/>
              <a:t>Pupils will then have opportunities to apply the skill themselves.</a:t>
            </a:r>
          </a:p>
        </p:txBody>
      </p:sp>
    </p:spTree>
    <p:extLst>
      <p:ext uri="{BB962C8B-B14F-4D97-AF65-F5344CB8AC3E}">
        <p14:creationId xmlns:p14="http://schemas.microsoft.com/office/powerpoint/2010/main" val="452468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162300" y="280085"/>
            <a:ext cx="5689209" cy="803128"/>
          </a:xfrm>
          <a:solidFill>
            <a:schemeClr val="accent2">
              <a:lumMod val="40000"/>
              <a:lumOff val="60000"/>
            </a:schemeClr>
          </a:solidFill>
          <a:ln>
            <a:solidFill>
              <a:schemeClr val="accent1"/>
            </a:solidFill>
          </a:ln>
        </p:spPr>
        <p:txBody>
          <a:bodyPr>
            <a:normAutofit/>
          </a:bodyPr>
          <a:lstStyle/>
          <a:p>
            <a:pPr algn="ctr"/>
            <a:r>
              <a:rPr lang="en-GB" sz="3200" b="1" dirty="0">
                <a:latin typeface="+mn-lt"/>
              </a:rPr>
              <a:t>Summarising Information</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838198" y="1211752"/>
            <a:ext cx="10908323" cy="842131"/>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Summarising refers to the ability to pick out the key points from a text. If we have understood what we have read, we should be able to retell the main points.</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929637" y="2182422"/>
            <a:ext cx="10816884" cy="3277773"/>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For example, if I was summarising the story of Cinderella I wouldn’t retell every detail. The key points would be:</a:t>
            </a:r>
          </a:p>
          <a:p>
            <a:endParaRPr lang="en-GB" sz="2000" dirty="0">
              <a:solidFill>
                <a:schemeClr val="tx1"/>
              </a:solidFill>
            </a:endParaRPr>
          </a:p>
          <a:p>
            <a:r>
              <a:rPr lang="en-GB" sz="2000" i="1" dirty="0">
                <a:solidFill>
                  <a:schemeClr val="tx1"/>
                </a:solidFill>
              </a:rPr>
              <a:t>A girl called Cinderella has two step-sisters who treat her badly. She is expected to work hard while the others boss her around and live a life of luxury. One day her sisters are going to a ball but Cinderella isn’t allowed to go. However, a fairy godmother appears and, by magic, gives Cinderella beautiful clothes and sends her to the ball. She is warned that she must return before midnight. At the ball, Cinderella meets a handsome prince but forgets the time. On the stroke of midnight she dashes away, leaving her shoe behind. The prince searches for her and eventually finds her by trying the shoe on her. They live happily ever after. </a:t>
            </a:r>
          </a:p>
        </p:txBody>
      </p:sp>
      <p:sp>
        <p:nvSpPr>
          <p:cNvPr id="8" name="Rectangle: Rounded Corners 7">
            <a:extLst>
              <a:ext uri="{FF2B5EF4-FFF2-40B4-BE49-F238E27FC236}">
                <a16:creationId xmlns:a16="http://schemas.microsoft.com/office/drawing/2014/main" id="{74CE948A-0440-41D0-873D-09A1C8A0D5D1}"/>
              </a:ext>
            </a:extLst>
          </p:cNvPr>
          <p:cNvSpPr/>
          <p:nvPr/>
        </p:nvSpPr>
        <p:spPr>
          <a:xfrm>
            <a:off x="1098449" y="5588734"/>
            <a:ext cx="10908323" cy="1083212"/>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The summary only includes the </a:t>
            </a:r>
            <a:r>
              <a:rPr lang="en-GB" sz="2000" b="1" dirty="0">
                <a:solidFill>
                  <a:schemeClr val="tx1"/>
                </a:solidFill>
              </a:rPr>
              <a:t>key points </a:t>
            </a:r>
            <a:r>
              <a:rPr lang="en-GB" sz="2000" dirty="0">
                <a:solidFill>
                  <a:schemeClr val="tx1"/>
                </a:solidFill>
              </a:rPr>
              <a:t>and misses out small details (for example, what the fairy godmother looked like, how Cinderella got to the ball etc).</a:t>
            </a:r>
          </a:p>
        </p:txBody>
      </p:sp>
    </p:spTree>
    <p:extLst>
      <p:ext uri="{BB962C8B-B14F-4D97-AF65-F5344CB8AC3E}">
        <p14:creationId xmlns:p14="http://schemas.microsoft.com/office/powerpoint/2010/main" val="837854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solidFill>
            <a:schemeClr val="accent2">
              <a:lumMod val="40000"/>
              <a:lumOff val="60000"/>
            </a:schemeClr>
          </a:solidFill>
          <a:ln>
            <a:solidFill>
              <a:schemeClr val="accent1"/>
            </a:solidFill>
          </a:ln>
        </p:spPr>
        <p:txBody>
          <a:bodyPr>
            <a:normAutofit/>
          </a:bodyPr>
          <a:lstStyle/>
          <a:p>
            <a:r>
              <a:rPr lang="en-GB" sz="3200" u="sng" dirty="0">
                <a:latin typeface="+mn-lt"/>
              </a:rPr>
              <a:t>Your turn</a:t>
            </a:r>
            <a:r>
              <a:rPr lang="en-GB" sz="3200" dirty="0">
                <a:latin typeface="+mn-lt"/>
              </a:rPr>
              <a:t>: select one of the story titles below. Can you summarise it to your partner?</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838200" y="2236764"/>
            <a:ext cx="4760742" cy="265879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Three Little Pigs</a:t>
            </a:r>
          </a:p>
          <a:p>
            <a:pPr algn="ctr"/>
            <a:r>
              <a:rPr lang="en-GB" sz="2400" dirty="0">
                <a:solidFill>
                  <a:schemeClr val="tx1"/>
                </a:solidFill>
              </a:rPr>
              <a:t>Jack and the Beanstalk</a:t>
            </a:r>
          </a:p>
          <a:p>
            <a:pPr algn="ctr"/>
            <a:r>
              <a:rPr lang="en-GB" sz="2400" dirty="0">
                <a:solidFill>
                  <a:schemeClr val="tx1"/>
                </a:solidFill>
              </a:rPr>
              <a:t>Little Red Riding Hood</a:t>
            </a:r>
          </a:p>
          <a:p>
            <a:pPr algn="ctr"/>
            <a:r>
              <a:rPr lang="en-GB" sz="2400" dirty="0">
                <a:solidFill>
                  <a:schemeClr val="tx1"/>
                </a:solidFill>
              </a:rPr>
              <a:t>Charlie and the Chocolate Factory</a:t>
            </a:r>
          </a:p>
          <a:p>
            <a:pPr algn="ctr"/>
            <a:r>
              <a:rPr lang="en-GB" sz="2400" dirty="0">
                <a:solidFill>
                  <a:schemeClr val="tx1"/>
                </a:solidFill>
              </a:rPr>
              <a:t>James and the Giant Peach</a:t>
            </a:r>
          </a:p>
        </p:txBody>
      </p:sp>
      <p:sp>
        <p:nvSpPr>
          <p:cNvPr id="8" name="Rectangle: Rounded Corners 7">
            <a:extLst>
              <a:ext uri="{FF2B5EF4-FFF2-40B4-BE49-F238E27FC236}">
                <a16:creationId xmlns:a16="http://schemas.microsoft.com/office/drawing/2014/main" id="{70477380-8E0A-42FD-AEB0-C9E5374739B9}"/>
              </a:ext>
            </a:extLst>
          </p:cNvPr>
          <p:cNvSpPr/>
          <p:nvPr/>
        </p:nvSpPr>
        <p:spPr>
          <a:xfrm>
            <a:off x="6532099" y="2236764"/>
            <a:ext cx="4623581" cy="2658793"/>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Choose a book which you have read, or a film which you have seen, and summarise it to your partner.</a:t>
            </a:r>
          </a:p>
        </p:txBody>
      </p:sp>
      <p:sp>
        <p:nvSpPr>
          <p:cNvPr id="2" name="Rectangle: Rounded Corners 1">
            <a:extLst>
              <a:ext uri="{FF2B5EF4-FFF2-40B4-BE49-F238E27FC236}">
                <a16:creationId xmlns:a16="http://schemas.microsoft.com/office/drawing/2014/main" id="{26CEAD49-5D28-49E6-BCD7-F3E9B8ADD29B}"/>
              </a:ext>
            </a:extLst>
          </p:cNvPr>
          <p:cNvSpPr/>
          <p:nvPr/>
        </p:nvSpPr>
        <p:spPr>
          <a:xfrm>
            <a:off x="1814732" y="5219114"/>
            <a:ext cx="8285871" cy="109728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Remember – a summary includes the main points needed to understand the plot or information.</a:t>
            </a:r>
          </a:p>
        </p:txBody>
      </p:sp>
    </p:spTree>
    <p:extLst>
      <p:ext uri="{BB962C8B-B14F-4D97-AF65-F5344CB8AC3E}">
        <p14:creationId xmlns:p14="http://schemas.microsoft.com/office/powerpoint/2010/main" val="2717510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2160563" y="184809"/>
            <a:ext cx="6997505" cy="813997"/>
          </a:xfrm>
          <a:solidFill>
            <a:schemeClr val="accent2">
              <a:lumMod val="40000"/>
              <a:lumOff val="60000"/>
            </a:schemeClr>
          </a:solidFill>
          <a:ln>
            <a:solidFill>
              <a:schemeClr val="accent1"/>
            </a:solidFill>
          </a:ln>
        </p:spPr>
        <p:txBody>
          <a:bodyPr>
            <a:normAutofit/>
          </a:bodyPr>
          <a:lstStyle/>
          <a:p>
            <a:r>
              <a:rPr lang="en-GB" sz="3200" dirty="0">
                <a:latin typeface="+mn-lt"/>
              </a:rPr>
              <a:t>Summarising from a text: non-narrative</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838200" y="1139483"/>
            <a:ext cx="11161542" cy="886264"/>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When you are reading for information, it is important to be able to pick out (and understand) the key points. Read this extract. What would be the key points to include in a summary?</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275492" y="2166425"/>
            <a:ext cx="11910646" cy="4220307"/>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Yesterday, at 0800, an earthquake struck southern Mexico causing at least 90 deaths and leaving 2.5 million people in need of aid. The earthquake measured 8.2 on the Richter scale and caused great damage to buildings, many of which collapsed. Eye witnesses said that some buildings crumbled in front of them.</a:t>
            </a:r>
          </a:p>
          <a:p>
            <a:endParaRPr lang="en-GB" sz="2000" dirty="0">
              <a:solidFill>
                <a:schemeClr val="tx1"/>
              </a:solidFill>
            </a:endParaRPr>
          </a:p>
          <a:p>
            <a:r>
              <a:rPr lang="en-GB" sz="2000" dirty="0">
                <a:solidFill>
                  <a:schemeClr val="tx1"/>
                </a:solidFill>
              </a:rPr>
              <a:t>On a positive note, an 11-year-old boy was pulled undamaged from the ruins after rescuers worked for hours searching the rubble for survivors. Luckily they had heard him calling for help. As a precaution, he was taken to hospital for a full check-up and to be rehydrated (as he had been without water for many hours).</a:t>
            </a:r>
          </a:p>
          <a:p>
            <a:endParaRPr lang="en-GB" sz="2000" dirty="0">
              <a:solidFill>
                <a:schemeClr val="tx1"/>
              </a:solidFill>
            </a:endParaRPr>
          </a:p>
          <a:p>
            <a:r>
              <a:rPr lang="en-GB" sz="2000" dirty="0">
                <a:solidFill>
                  <a:schemeClr val="tx1"/>
                </a:solidFill>
              </a:rPr>
              <a:t>Tonnes of food and water are being sent by aid agencies to help the victims of the earthquake. Soldiers have been called in to help with both the rescue and clear-up operation. Many people are sleeping on the streets without food or shelter. One person I spoke to said that it was like being thrown around like a rag doll and that he had never been so frightened in his life.</a:t>
            </a:r>
          </a:p>
          <a:p>
            <a:endParaRPr lang="en-GB" sz="2000" dirty="0">
              <a:solidFill>
                <a:schemeClr val="tx1"/>
              </a:solidFill>
            </a:endParaRPr>
          </a:p>
        </p:txBody>
      </p:sp>
    </p:spTree>
    <p:extLst>
      <p:ext uri="{BB962C8B-B14F-4D97-AF65-F5344CB8AC3E}">
        <p14:creationId xmlns:p14="http://schemas.microsoft.com/office/powerpoint/2010/main" val="4199632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F41ACE8-75EA-494C-9A72-1BE37FA7440A}"/>
              </a:ext>
            </a:extLst>
          </p:cNvPr>
          <p:cNvSpPr/>
          <p:nvPr/>
        </p:nvSpPr>
        <p:spPr>
          <a:xfrm>
            <a:off x="281354" y="196948"/>
            <a:ext cx="11910646" cy="3418449"/>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dirty="0">
              <a:solidFill>
                <a:schemeClr val="tx1"/>
              </a:solidFill>
            </a:endParaRPr>
          </a:p>
          <a:p>
            <a:r>
              <a:rPr lang="en-GB" dirty="0">
                <a:solidFill>
                  <a:schemeClr val="tx1"/>
                </a:solidFill>
              </a:rPr>
              <a:t>Yesterday, at 0800, an earthquake struck southern Mexico causing at least 90 deaths and leaving 2.5 million people in need of aid. The earthquake measured 8.2 on the Richter scale and caused great damage to buildings, many of which collapsed. Eye witnesses said that some buildings crumbled in front of them.</a:t>
            </a:r>
          </a:p>
          <a:p>
            <a:endParaRPr lang="en-GB" dirty="0">
              <a:solidFill>
                <a:schemeClr val="tx1"/>
              </a:solidFill>
            </a:endParaRPr>
          </a:p>
          <a:p>
            <a:r>
              <a:rPr lang="en-GB" dirty="0">
                <a:solidFill>
                  <a:schemeClr val="tx1"/>
                </a:solidFill>
              </a:rPr>
              <a:t>On a positive note, an 11-year-old boy was pulled undamaged from the ruins after rescuers worked for hours searching the rubble for survivors.  Luckily, they had heard him calling for help. As a precaution, he was taken to hospital for a full check-up and to be rehydrated (as he had been without water for many hours).</a:t>
            </a:r>
          </a:p>
          <a:p>
            <a:endParaRPr lang="en-GB" dirty="0">
              <a:solidFill>
                <a:schemeClr val="tx1"/>
              </a:solidFill>
            </a:endParaRPr>
          </a:p>
          <a:p>
            <a:r>
              <a:rPr lang="en-GB" dirty="0">
                <a:solidFill>
                  <a:schemeClr val="tx1"/>
                </a:solidFill>
              </a:rPr>
              <a:t>Tonnes of food and water are being sent by aid agencies to help the victims of the earthquake. Soldiers have been called in to help with both the rescue and clear-up operation. Many people are sleeping on the streets without food or shelter. One person I spoke to said that it was like being thrown around like a rag doll and that he had never been so frightened in all his life.</a:t>
            </a:r>
          </a:p>
          <a:p>
            <a:endParaRPr lang="en-GB" sz="2000" dirty="0">
              <a:solidFill>
                <a:schemeClr val="tx1"/>
              </a:solidFill>
            </a:endParaRPr>
          </a:p>
        </p:txBody>
      </p:sp>
      <p:sp>
        <p:nvSpPr>
          <p:cNvPr id="4" name="Rectangle 3">
            <a:extLst>
              <a:ext uri="{FF2B5EF4-FFF2-40B4-BE49-F238E27FC236}">
                <a16:creationId xmlns:a16="http://schemas.microsoft.com/office/drawing/2014/main" id="{6EDFDF06-4CD8-41BB-AF34-66468421C34C}"/>
              </a:ext>
            </a:extLst>
          </p:cNvPr>
          <p:cNvSpPr/>
          <p:nvPr/>
        </p:nvSpPr>
        <p:spPr>
          <a:xfrm>
            <a:off x="518160" y="3784208"/>
            <a:ext cx="11437034" cy="2869810"/>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dirty="0">
              <a:solidFill>
                <a:schemeClr val="tx1"/>
              </a:solidFill>
            </a:endParaRPr>
          </a:p>
          <a:p>
            <a:endParaRPr lang="en-GB" sz="2000" dirty="0">
              <a:solidFill>
                <a:schemeClr val="tx1"/>
              </a:solidFill>
            </a:endParaRPr>
          </a:p>
          <a:p>
            <a:endParaRPr lang="en-GB" sz="2000" dirty="0">
              <a:solidFill>
                <a:schemeClr val="tx1"/>
              </a:solidFill>
            </a:endParaRPr>
          </a:p>
          <a:p>
            <a:r>
              <a:rPr lang="en-GB" sz="2000" dirty="0">
                <a:solidFill>
                  <a:schemeClr val="tx1"/>
                </a:solidFill>
              </a:rPr>
              <a:t>Which of these statements would you include, and which would you discard, if you were summarising the important points?</a:t>
            </a:r>
          </a:p>
          <a:p>
            <a:r>
              <a:rPr lang="en-GB" sz="2000" dirty="0">
                <a:solidFill>
                  <a:schemeClr val="tx1"/>
                </a:solidFill>
              </a:rPr>
              <a:t> </a:t>
            </a:r>
          </a:p>
          <a:p>
            <a:pPr marL="342900" indent="-342900">
              <a:buFont typeface="Wingdings" panose="05000000000000000000" pitchFamily="2" charset="2"/>
              <a:buChar char="§"/>
            </a:pPr>
            <a:r>
              <a:rPr lang="en-GB" sz="2000" dirty="0">
                <a:solidFill>
                  <a:schemeClr val="tx1"/>
                </a:solidFill>
              </a:rPr>
              <a:t>The earthquake measured 8.2 on the Richter scale.</a:t>
            </a:r>
          </a:p>
          <a:p>
            <a:pPr marL="342900" indent="-342900">
              <a:buFont typeface="Wingdings" panose="05000000000000000000" pitchFamily="2" charset="2"/>
              <a:buChar char="§"/>
            </a:pPr>
            <a:r>
              <a:rPr lang="en-GB" sz="2000" dirty="0">
                <a:solidFill>
                  <a:schemeClr val="tx1"/>
                </a:solidFill>
              </a:rPr>
              <a:t>The boy hadn’t had anything to drink.</a:t>
            </a:r>
          </a:p>
          <a:p>
            <a:pPr marL="342900" indent="-342900">
              <a:buFont typeface="Wingdings" panose="05000000000000000000" pitchFamily="2" charset="2"/>
              <a:buChar char="§"/>
            </a:pPr>
            <a:r>
              <a:rPr lang="en-GB" sz="2000" dirty="0">
                <a:solidFill>
                  <a:schemeClr val="tx1"/>
                </a:solidFill>
              </a:rPr>
              <a:t>90 people died.</a:t>
            </a:r>
          </a:p>
          <a:p>
            <a:pPr marL="342900" indent="-342900">
              <a:buFont typeface="Wingdings" panose="05000000000000000000" pitchFamily="2" charset="2"/>
              <a:buChar char="§"/>
            </a:pPr>
            <a:r>
              <a:rPr lang="en-GB" sz="2000" dirty="0">
                <a:solidFill>
                  <a:schemeClr val="tx1"/>
                </a:solidFill>
              </a:rPr>
              <a:t>The boy called for help.</a:t>
            </a:r>
          </a:p>
          <a:p>
            <a:pPr marL="342900" indent="-342900">
              <a:buFont typeface="Wingdings" panose="05000000000000000000" pitchFamily="2" charset="2"/>
              <a:buChar char="§"/>
            </a:pPr>
            <a:r>
              <a:rPr lang="en-GB" sz="2000" dirty="0">
                <a:solidFill>
                  <a:schemeClr val="tx1"/>
                </a:solidFill>
              </a:rPr>
              <a:t>One victim said he felt like a rag doll.</a:t>
            </a:r>
          </a:p>
          <a:p>
            <a:pPr marL="342900" indent="-342900">
              <a:buFont typeface="Wingdings" panose="05000000000000000000" pitchFamily="2" charset="2"/>
              <a:buChar char="§"/>
            </a:pPr>
            <a:r>
              <a:rPr lang="en-GB" sz="2000" dirty="0">
                <a:solidFill>
                  <a:schemeClr val="tx1"/>
                </a:solidFill>
              </a:rPr>
              <a:t>An 11-year-old boy was pulled unhurt from the rubble.</a:t>
            </a:r>
          </a:p>
          <a:p>
            <a:endParaRPr lang="en-GB" sz="2000" dirty="0">
              <a:solidFill>
                <a:schemeClr val="tx1"/>
              </a:solidFill>
            </a:endParaRPr>
          </a:p>
          <a:p>
            <a:endParaRPr lang="en-GB" sz="2000" dirty="0">
              <a:solidFill>
                <a:schemeClr val="tx1"/>
              </a:solidFill>
            </a:endParaRPr>
          </a:p>
          <a:p>
            <a:pPr algn="ctr"/>
            <a:endParaRPr lang="en-GB" sz="2000" dirty="0">
              <a:solidFill>
                <a:schemeClr val="tx1"/>
              </a:solidFill>
            </a:endParaRPr>
          </a:p>
        </p:txBody>
      </p:sp>
      <p:sp>
        <p:nvSpPr>
          <p:cNvPr id="8" name="Rectangle: Rounded Corners 7">
            <a:extLst>
              <a:ext uri="{FF2B5EF4-FFF2-40B4-BE49-F238E27FC236}">
                <a16:creationId xmlns:a16="http://schemas.microsoft.com/office/drawing/2014/main" id="{43363C6F-FFD5-4EDB-9564-E607D327FDFE}"/>
              </a:ext>
            </a:extLst>
          </p:cNvPr>
          <p:cNvSpPr/>
          <p:nvPr/>
        </p:nvSpPr>
        <p:spPr>
          <a:xfrm>
            <a:off x="7047914" y="4403188"/>
            <a:ext cx="4290646" cy="189913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Now, can you summarise this extract to your partner, focusing only on the key information?</a:t>
            </a:r>
          </a:p>
        </p:txBody>
      </p:sp>
    </p:spTree>
    <p:extLst>
      <p:ext uri="{BB962C8B-B14F-4D97-AF65-F5344CB8AC3E}">
        <p14:creationId xmlns:p14="http://schemas.microsoft.com/office/powerpoint/2010/main" val="2742684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2287172" y="224448"/>
            <a:ext cx="6786489" cy="816561"/>
          </a:xfrm>
          <a:solidFill>
            <a:schemeClr val="accent2">
              <a:lumMod val="40000"/>
              <a:lumOff val="60000"/>
            </a:schemeClr>
          </a:solidFill>
          <a:ln>
            <a:solidFill>
              <a:schemeClr val="accent1"/>
            </a:solidFill>
          </a:ln>
        </p:spPr>
        <p:txBody>
          <a:bodyPr>
            <a:normAutofit/>
          </a:bodyPr>
          <a:lstStyle/>
          <a:p>
            <a:pPr algn="ctr"/>
            <a:r>
              <a:rPr lang="en-GB" sz="3200" b="1" dirty="0">
                <a:latin typeface="+mn-lt"/>
              </a:rPr>
              <a:t>Summarising narrative texts</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511712" y="1296792"/>
            <a:ext cx="10812780" cy="1108783"/>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To summarise stories, it is important to focus on the plot, characters and setting. The summary should be a lot shorter than the story, focusing on the key events as well as the main ideas about the character and settings. </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773430" y="2926080"/>
            <a:ext cx="3027484" cy="2588455"/>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u="sng" dirty="0">
                <a:solidFill>
                  <a:schemeClr val="tx1"/>
                </a:solidFill>
              </a:rPr>
              <a:t>Discussion</a:t>
            </a:r>
          </a:p>
          <a:p>
            <a:pPr algn="ctr"/>
            <a:r>
              <a:rPr lang="en-GB" sz="2400" dirty="0">
                <a:solidFill>
                  <a:schemeClr val="tx1"/>
                </a:solidFill>
              </a:rPr>
              <a:t>Is the blurb on a book the same as a summary?</a:t>
            </a:r>
          </a:p>
        </p:txBody>
      </p:sp>
      <p:sp>
        <p:nvSpPr>
          <p:cNvPr id="8" name="Rectangle: Rounded Corners 7">
            <a:extLst>
              <a:ext uri="{FF2B5EF4-FFF2-40B4-BE49-F238E27FC236}">
                <a16:creationId xmlns:a16="http://schemas.microsoft.com/office/drawing/2014/main" id="{384B4729-22BD-4B5E-9B81-148D95627D0A}"/>
              </a:ext>
            </a:extLst>
          </p:cNvPr>
          <p:cNvSpPr/>
          <p:nvPr/>
        </p:nvSpPr>
        <p:spPr>
          <a:xfrm>
            <a:off x="4587240" y="2853397"/>
            <a:ext cx="6920132" cy="2661138"/>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The answer is ‘no’. The purpose of a blurb is to persuade someone to read the book. It will contain some main ideas about the plot, characters and possible settings. But it won’t summarise the whole story, otherwise exciting parts of the story would be revealed and we wouldn’t bother reading it.</a:t>
            </a:r>
          </a:p>
        </p:txBody>
      </p:sp>
    </p:spTree>
    <p:extLst>
      <p:ext uri="{BB962C8B-B14F-4D97-AF65-F5344CB8AC3E}">
        <p14:creationId xmlns:p14="http://schemas.microsoft.com/office/powerpoint/2010/main" val="1311981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340491" y="224449"/>
            <a:ext cx="5079609" cy="760290"/>
          </a:xfrm>
          <a:solidFill>
            <a:schemeClr val="accent2">
              <a:lumMod val="40000"/>
              <a:lumOff val="60000"/>
            </a:schemeClr>
          </a:solidFill>
          <a:ln>
            <a:solidFill>
              <a:schemeClr val="accent1"/>
            </a:solidFill>
          </a:ln>
        </p:spPr>
        <p:txBody>
          <a:bodyPr>
            <a:normAutofit/>
          </a:bodyPr>
          <a:lstStyle/>
          <a:p>
            <a:pPr algn="ctr"/>
            <a:r>
              <a:rPr lang="en-GB" sz="3200" b="1" dirty="0">
                <a:latin typeface="+mn-lt"/>
              </a:rPr>
              <a:t>Summarising characters</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838199" y="1111348"/>
            <a:ext cx="11189677" cy="970670"/>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When reading narratives, it is important to ‘get to know’ the characters and understand their actions. If we are able to summarise a character, it shows that we have understood them. Let’s look at an example.</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2789211" y="2264898"/>
            <a:ext cx="8957312" cy="444539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Jane lowered her head, embarrassed, as her Dad marched to the front of the line and demanded to know why they had to wait so long for the ride. Waving his fists at the attendant, he pointed out (in his usual booming voice) that he had paid extra for a ‘Fast Pass’. As the poor attendant tried to reason with him, he grew more and more angry, stamping his large feet and pulling at his suit jacket. With his long beard and piercing blue eyes, as well as his six-foot frame, he was hard to ignore. At one point he glared at some children next to him, who were giggling at his performance, and muttered something about them being rude and out of control. Jane wished she had never come. Dad always ruined everything.</a:t>
            </a:r>
          </a:p>
        </p:txBody>
      </p:sp>
      <p:sp>
        <p:nvSpPr>
          <p:cNvPr id="8" name="Rectangle: Rounded Corners 7">
            <a:extLst>
              <a:ext uri="{FF2B5EF4-FFF2-40B4-BE49-F238E27FC236}">
                <a16:creationId xmlns:a16="http://schemas.microsoft.com/office/drawing/2014/main" id="{E447FD08-36EE-41E6-9211-D38E24D74CF8}"/>
              </a:ext>
            </a:extLst>
          </p:cNvPr>
          <p:cNvSpPr/>
          <p:nvPr/>
        </p:nvSpPr>
        <p:spPr>
          <a:xfrm>
            <a:off x="370450" y="2208627"/>
            <a:ext cx="2063261" cy="4501662"/>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Read this extract. Identify the key ideas about the character and create a character profile. Make sure you only record key features and not parts of the plot or setting.</a:t>
            </a:r>
          </a:p>
        </p:txBody>
      </p:sp>
    </p:spTree>
    <p:extLst>
      <p:ext uri="{BB962C8B-B14F-4D97-AF65-F5344CB8AC3E}">
        <p14:creationId xmlns:p14="http://schemas.microsoft.com/office/powerpoint/2010/main" val="698947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340491" y="224449"/>
            <a:ext cx="5079609" cy="760290"/>
          </a:xfrm>
          <a:solidFill>
            <a:schemeClr val="accent2">
              <a:lumMod val="40000"/>
              <a:lumOff val="60000"/>
            </a:schemeClr>
          </a:solidFill>
          <a:ln>
            <a:solidFill>
              <a:schemeClr val="accent1"/>
            </a:solidFill>
          </a:ln>
        </p:spPr>
        <p:txBody>
          <a:bodyPr>
            <a:normAutofit/>
          </a:bodyPr>
          <a:lstStyle/>
          <a:p>
            <a:pPr algn="ctr"/>
            <a:r>
              <a:rPr lang="en-GB" sz="3200" b="1" dirty="0">
                <a:latin typeface="+mn-lt"/>
              </a:rPr>
              <a:t>How did you do?</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608718" y="1237957"/>
            <a:ext cx="11250347" cy="267286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Jane lowered her head, embarrassed, as her Dad marched to the front of the line and </a:t>
            </a:r>
            <a:r>
              <a:rPr lang="en-GB" sz="2000" dirty="0">
                <a:solidFill>
                  <a:schemeClr val="tx1"/>
                </a:solidFill>
                <a:highlight>
                  <a:srgbClr val="FFFF00"/>
                </a:highlight>
              </a:rPr>
              <a:t>demanded to know </a:t>
            </a:r>
            <a:r>
              <a:rPr lang="en-GB" sz="2000" dirty="0">
                <a:solidFill>
                  <a:schemeClr val="tx1"/>
                </a:solidFill>
              </a:rPr>
              <a:t>why they had to wait so long for the ride. </a:t>
            </a:r>
            <a:r>
              <a:rPr lang="en-GB" sz="2000" dirty="0">
                <a:solidFill>
                  <a:schemeClr val="tx1"/>
                </a:solidFill>
                <a:highlight>
                  <a:srgbClr val="FFFF00"/>
                </a:highlight>
              </a:rPr>
              <a:t>Waving his fists </a:t>
            </a:r>
            <a:r>
              <a:rPr lang="en-GB" sz="2000" dirty="0">
                <a:solidFill>
                  <a:schemeClr val="tx1"/>
                </a:solidFill>
              </a:rPr>
              <a:t>at the attendant, he pointed out (in his usual </a:t>
            </a:r>
            <a:r>
              <a:rPr lang="en-GB" sz="2000" dirty="0">
                <a:solidFill>
                  <a:schemeClr val="tx1"/>
                </a:solidFill>
                <a:highlight>
                  <a:srgbClr val="FFFF00"/>
                </a:highlight>
              </a:rPr>
              <a:t>booming voic</a:t>
            </a:r>
            <a:r>
              <a:rPr lang="en-GB" sz="2000" dirty="0">
                <a:solidFill>
                  <a:schemeClr val="tx1"/>
                </a:solidFill>
              </a:rPr>
              <a:t>e) that he had paid extra for a ‘Fast Pass’. As the poor attendant tried to reason with him, he grew more and more angry, </a:t>
            </a:r>
            <a:r>
              <a:rPr lang="en-GB" sz="2000" dirty="0">
                <a:solidFill>
                  <a:schemeClr val="tx1"/>
                </a:solidFill>
                <a:highlight>
                  <a:srgbClr val="FFFF00"/>
                </a:highlight>
              </a:rPr>
              <a:t>stamping his large feet and pulling at his suit jacket</a:t>
            </a:r>
            <a:r>
              <a:rPr lang="en-GB" sz="2000" dirty="0">
                <a:solidFill>
                  <a:schemeClr val="tx1"/>
                </a:solidFill>
              </a:rPr>
              <a:t>. With his </a:t>
            </a:r>
            <a:r>
              <a:rPr lang="en-GB" sz="2000" dirty="0">
                <a:solidFill>
                  <a:schemeClr val="tx1"/>
                </a:solidFill>
                <a:highlight>
                  <a:srgbClr val="FFFF00"/>
                </a:highlight>
              </a:rPr>
              <a:t>long beard and piercing blue eyes, as well as his six-foot frame,</a:t>
            </a:r>
            <a:r>
              <a:rPr lang="en-GB" sz="2000" dirty="0">
                <a:solidFill>
                  <a:schemeClr val="tx1"/>
                </a:solidFill>
              </a:rPr>
              <a:t> he was hard to ignore. At one point he </a:t>
            </a:r>
            <a:r>
              <a:rPr lang="en-GB" sz="2000" dirty="0">
                <a:solidFill>
                  <a:schemeClr val="tx1"/>
                </a:solidFill>
                <a:highlight>
                  <a:srgbClr val="FFFF00"/>
                </a:highlight>
              </a:rPr>
              <a:t>glared at some children </a:t>
            </a:r>
            <a:r>
              <a:rPr lang="en-GB" sz="2000" dirty="0">
                <a:solidFill>
                  <a:schemeClr val="tx1"/>
                </a:solidFill>
              </a:rPr>
              <a:t>next to him, who were giggling at his performance, and muttered something about them being rude and out of control. Jane wished she had never come. </a:t>
            </a:r>
            <a:r>
              <a:rPr lang="en-GB" sz="2000" dirty="0">
                <a:solidFill>
                  <a:schemeClr val="tx1"/>
                </a:solidFill>
                <a:highlight>
                  <a:srgbClr val="FFFF00"/>
                </a:highlight>
              </a:rPr>
              <a:t>Dad always ruined everything.</a:t>
            </a:r>
          </a:p>
        </p:txBody>
      </p:sp>
      <p:sp>
        <p:nvSpPr>
          <p:cNvPr id="2" name="Rectangle 1">
            <a:extLst>
              <a:ext uri="{FF2B5EF4-FFF2-40B4-BE49-F238E27FC236}">
                <a16:creationId xmlns:a16="http://schemas.microsoft.com/office/drawing/2014/main" id="{59141F0E-58C4-4CB9-B10A-734BA2A7E851}"/>
              </a:ext>
            </a:extLst>
          </p:cNvPr>
          <p:cNvSpPr/>
          <p:nvPr/>
        </p:nvSpPr>
        <p:spPr>
          <a:xfrm>
            <a:off x="733423" y="4192172"/>
            <a:ext cx="10802085" cy="2349305"/>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The highlighted text shows the key points about Dad. We can divide them into appearance and behaviour. So, from these my character summary (profile) of Dad is:</a:t>
            </a:r>
          </a:p>
          <a:p>
            <a:endParaRPr lang="en-GB" sz="2400" dirty="0">
              <a:solidFill>
                <a:schemeClr val="tx1"/>
              </a:solidFill>
            </a:endParaRPr>
          </a:p>
          <a:p>
            <a:r>
              <a:rPr lang="en-GB" sz="2400" i="1" dirty="0">
                <a:solidFill>
                  <a:schemeClr val="tx1"/>
                </a:solidFill>
              </a:rPr>
              <a:t>He is a tall, large man with piercing blue eyes and a beard, who dresses smartly. He is bad-tempered and impatient and often seems to spoil things for his daughter.</a:t>
            </a:r>
          </a:p>
        </p:txBody>
      </p:sp>
    </p:spTree>
    <p:extLst>
      <p:ext uri="{BB962C8B-B14F-4D97-AF65-F5344CB8AC3E}">
        <p14:creationId xmlns:p14="http://schemas.microsoft.com/office/powerpoint/2010/main" val="2616782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3340491" y="224449"/>
            <a:ext cx="5079609" cy="760290"/>
          </a:xfrm>
          <a:solidFill>
            <a:schemeClr val="accent2">
              <a:lumMod val="40000"/>
              <a:lumOff val="60000"/>
            </a:schemeClr>
          </a:solidFill>
          <a:ln>
            <a:solidFill>
              <a:schemeClr val="accent1"/>
            </a:solidFill>
          </a:ln>
        </p:spPr>
        <p:txBody>
          <a:bodyPr>
            <a:normAutofit/>
          </a:bodyPr>
          <a:lstStyle/>
          <a:p>
            <a:pPr algn="ctr"/>
            <a:r>
              <a:rPr lang="en-GB" sz="3200" b="1" dirty="0">
                <a:latin typeface="+mn-lt"/>
              </a:rPr>
              <a:t>Summarising settings</a:t>
            </a:r>
          </a:p>
        </p:txBody>
      </p:sp>
      <p:sp>
        <p:nvSpPr>
          <p:cNvPr id="6" name="Rectangle: Rounded Corners 5">
            <a:extLst>
              <a:ext uri="{FF2B5EF4-FFF2-40B4-BE49-F238E27FC236}">
                <a16:creationId xmlns:a16="http://schemas.microsoft.com/office/drawing/2014/main" id="{A5F29C8E-612A-4A56-B1A6-58F84917D2B6}"/>
              </a:ext>
            </a:extLst>
          </p:cNvPr>
          <p:cNvSpPr/>
          <p:nvPr/>
        </p:nvSpPr>
        <p:spPr>
          <a:xfrm>
            <a:off x="838199" y="1111348"/>
            <a:ext cx="11189677" cy="970670"/>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Similarly, we need to understand settings in stories and be able to summarise these. Read the extract below then write a summary of the room.  </a:t>
            </a:r>
          </a:p>
        </p:txBody>
      </p:sp>
      <p:sp>
        <p:nvSpPr>
          <p:cNvPr id="7" name="Rectangle: Rounded Corners 6">
            <a:extLst>
              <a:ext uri="{FF2B5EF4-FFF2-40B4-BE49-F238E27FC236}">
                <a16:creationId xmlns:a16="http://schemas.microsoft.com/office/drawing/2014/main" id="{0F41ACE8-75EA-494C-9A72-1BE37FA7440A}"/>
              </a:ext>
            </a:extLst>
          </p:cNvPr>
          <p:cNvSpPr/>
          <p:nvPr/>
        </p:nvSpPr>
        <p:spPr>
          <a:xfrm>
            <a:off x="800098" y="2264899"/>
            <a:ext cx="11071274" cy="377014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Cautiously, they crept down the dusty stairs, searching with their torch for any sign of their missing friend. As they descended, the atmosphere became damp and a musty smell surrounded them. Looking down, Kyle noticed some footprints in the dusty stairs.</a:t>
            </a:r>
          </a:p>
          <a:p>
            <a:r>
              <a:rPr lang="en-GB" sz="2000" dirty="0">
                <a:solidFill>
                  <a:schemeClr val="tx1"/>
                </a:solidFill>
              </a:rPr>
              <a:t>“ Look, Tom.” he whispered, pointing at them. “Someone has been here. The prints look about his size.”</a:t>
            </a:r>
          </a:p>
          <a:p>
            <a:r>
              <a:rPr lang="en-GB" sz="2000" dirty="0">
                <a:solidFill>
                  <a:schemeClr val="tx1"/>
                </a:solidFill>
              </a:rPr>
              <a:t>They continued down to the basement. As they waved the torch around, they were able to see piles of old furniture pushed into the corners, cobwebs hanging from them like curtains.  Above these, a row of iron hooks stretched across the wall – all empty except one. From this, an old, coiled rope hung as if ready for action. Tom looked down and noticed that the footprints continued across the cobbled floor to a small, wooden door set into the far wall.</a:t>
            </a:r>
          </a:p>
        </p:txBody>
      </p:sp>
    </p:spTree>
    <p:extLst>
      <p:ext uri="{BB962C8B-B14F-4D97-AF65-F5344CB8AC3E}">
        <p14:creationId xmlns:p14="http://schemas.microsoft.com/office/powerpoint/2010/main" val="2690499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F41ACE8-75EA-494C-9A72-1BE37FA7440A}"/>
              </a:ext>
            </a:extLst>
          </p:cNvPr>
          <p:cNvSpPr/>
          <p:nvPr/>
        </p:nvSpPr>
        <p:spPr>
          <a:xfrm>
            <a:off x="560948" y="211017"/>
            <a:ext cx="11071274" cy="346065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Cautiously, they crept down </a:t>
            </a:r>
            <a:r>
              <a:rPr lang="en-GB" sz="2000" dirty="0">
                <a:solidFill>
                  <a:schemeClr val="tx1"/>
                </a:solidFill>
                <a:highlight>
                  <a:srgbClr val="FFFF00"/>
                </a:highlight>
              </a:rPr>
              <a:t>the dusty stairs</a:t>
            </a:r>
            <a:r>
              <a:rPr lang="en-GB" sz="2000" dirty="0">
                <a:solidFill>
                  <a:schemeClr val="tx1"/>
                </a:solidFill>
              </a:rPr>
              <a:t>, searching with their torch for any sign of their missing friend. As they descended, the </a:t>
            </a:r>
            <a:r>
              <a:rPr lang="en-GB" sz="2000" dirty="0">
                <a:solidFill>
                  <a:schemeClr val="tx1"/>
                </a:solidFill>
                <a:highlight>
                  <a:srgbClr val="FFFF00"/>
                </a:highlight>
              </a:rPr>
              <a:t>atmosphere became damp and a musty smell </a:t>
            </a:r>
            <a:r>
              <a:rPr lang="en-GB" sz="2000" dirty="0">
                <a:solidFill>
                  <a:schemeClr val="tx1"/>
                </a:solidFill>
              </a:rPr>
              <a:t>surrounded them. Looking down, Kyle noticed some footprints in the dusty stairs.</a:t>
            </a:r>
          </a:p>
          <a:p>
            <a:r>
              <a:rPr lang="en-GB" sz="2000" dirty="0">
                <a:solidFill>
                  <a:schemeClr val="tx1"/>
                </a:solidFill>
              </a:rPr>
              <a:t>“ Look, Tom.” he whispered, pointing at them. “Someone has been here. The prints look about his size.”</a:t>
            </a:r>
          </a:p>
          <a:p>
            <a:r>
              <a:rPr lang="en-GB" sz="2000" dirty="0">
                <a:solidFill>
                  <a:schemeClr val="tx1"/>
                </a:solidFill>
              </a:rPr>
              <a:t>They continued down to </a:t>
            </a:r>
            <a:r>
              <a:rPr lang="en-GB" sz="2000" dirty="0">
                <a:solidFill>
                  <a:schemeClr val="tx1"/>
                </a:solidFill>
                <a:highlight>
                  <a:srgbClr val="FFFF00"/>
                </a:highlight>
              </a:rPr>
              <a:t>the basement.</a:t>
            </a:r>
            <a:r>
              <a:rPr lang="en-GB" sz="2000" dirty="0">
                <a:solidFill>
                  <a:schemeClr val="tx1"/>
                </a:solidFill>
              </a:rPr>
              <a:t> As they waved the torch around, they were able to </a:t>
            </a:r>
            <a:r>
              <a:rPr lang="en-GB" sz="2000" dirty="0">
                <a:solidFill>
                  <a:schemeClr val="tx1"/>
                </a:solidFill>
                <a:highlight>
                  <a:srgbClr val="FFFF00"/>
                </a:highlight>
              </a:rPr>
              <a:t>see piles of old furniture pushed into the corners, cobwebs hanging from them like curtains</a:t>
            </a:r>
            <a:r>
              <a:rPr lang="en-GB" sz="2000" dirty="0">
                <a:solidFill>
                  <a:schemeClr val="tx1"/>
                </a:solidFill>
              </a:rPr>
              <a:t>.  </a:t>
            </a:r>
            <a:r>
              <a:rPr lang="en-GB" sz="2000" dirty="0">
                <a:solidFill>
                  <a:schemeClr val="tx1"/>
                </a:solidFill>
                <a:highlight>
                  <a:srgbClr val="FFFF00"/>
                </a:highlight>
              </a:rPr>
              <a:t>Above these, a row of iron hooks stretched across the wall – all empty except one. From this, an old, coiled rope </a:t>
            </a:r>
            <a:r>
              <a:rPr lang="en-GB" sz="2000" dirty="0">
                <a:solidFill>
                  <a:schemeClr val="tx1"/>
                </a:solidFill>
              </a:rPr>
              <a:t>hung as if ready for action. Tom looked down and noticed that the footprints continued across </a:t>
            </a:r>
            <a:r>
              <a:rPr lang="en-GB" sz="2000" dirty="0">
                <a:solidFill>
                  <a:schemeClr val="tx1"/>
                </a:solidFill>
                <a:highlight>
                  <a:srgbClr val="FFFF00"/>
                </a:highlight>
              </a:rPr>
              <a:t>the cobbled floor to a small, wooden door set into the far wall.</a:t>
            </a:r>
          </a:p>
        </p:txBody>
      </p:sp>
      <p:sp>
        <p:nvSpPr>
          <p:cNvPr id="8" name="Rectangle 7">
            <a:extLst>
              <a:ext uri="{FF2B5EF4-FFF2-40B4-BE49-F238E27FC236}">
                <a16:creationId xmlns:a16="http://schemas.microsoft.com/office/drawing/2014/main" id="{756B4FD4-F320-46A3-9AEB-6299E93BBB56}"/>
              </a:ext>
            </a:extLst>
          </p:cNvPr>
          <p:cNvSpPr/>
          <p:nvPr/>
        </p:nvSpPr>
        <p:spPr>
          <a:xfrm>
            <a:off x="733423" y="4192172"/>
            <a:ext cx="10802085" cy="2349305"/>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The highlighted text shows the key points about the setting. We can ignore characters and action. So, a summary of this setting could be:</a:t>
            </a:r>
          </a:p>
          <a:p>
            <a:endParaRPr lang="en-GB" sz="2400" dirty="0">
              <a:solidFill>
                <a:schemeClr val="tx1"/>
              </a:solidFill>
            </a:endParaRPr>
          </a:p>
          <a:p>
            <a:r>
              <a:rPr lang="en-GB" sz="2400" i="1" dirty="0">
                <a:solidFill>
                  <a:schemeClr val="tx1"/>
                </a:solidFill>
              </a:rPr>
              <a:t>It is a damp, dusty basement  with a cobbled floor, where old furniture has been stored. On the wall are some iron hooks and a rope. There is a small, wooden door in one of the walls.</a:t>
            </a:r>
          </a:p>
        </p:txBody>
      </p:sp>
    </p:spTree>
    <p:extLst>
      <p:ext uri="{BB962C8B-B14F-4D97-AF65-F5344CB8AC3E}">
        <p14:creationId xmlns:p14="http://schemas.microsoft.com/office/powerpoint/2010/main" val="23797691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lumMod val="40000"/>
            <a:lumOff val="60000"/>
          </a:schemeClr>
        </a:solidFill>
      </a:spPr>
      <a:bodyPr rtlCol="0" anchor="ctr"/>
      <a:lstStyle>
        <a:defPPr algn="ctr">
          <a:defRPr sz="240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2009</Words>
  <Application>Microsoft Office PowerPoint</Application>
  <PresentationFormat>Widescreen</PresentationFormat>
  <Paragraphs>77</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Times New Roman</vt:lpstr>
      <vt:lpstr>Wingdings</vt:lpstr>
      <vt:lpstr>Office Theme</vt:lpstr>
      <vt:lpstr> R4c. Can summarise the main points from a whole text </vt:lpstr>
      <vt:lpstr>PowerPoint Presentation</vt:lpstr>
      <vt:lpstr>Summarising Information</vt:lpstr>
      <vt:lpstr>Your turn: select one of the story titles below. Can you summarise it to your partner?</vt:lpstr>
      <vt:lpstr>Summarising from a text: non-narrative</vt:lpstr>
      <vt:lpstr>PowerPoint Presentation</vt:lpstr>
      <vt:lpstr>Summarising narrative texts</vt:lpstr>
      <vt:lpstr>Summarising characters</vt:lpstr>
      <vt:lpstr>How did you do?</vt:lpstr>
      <vt:lpstr>Summarising settings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Christina Maskell</cp:lastModifiedBy>
  <cp:revision>30</cp:revision>
  <dcterms:created xsi:type="dcterms:W3CDTF">2017-03-29T13:14:03Z</dcterms:created>
  <dcterms:modified xsi:type="dcterms:W3CDTF">2020-03-29T17:20:43Z</dcterms:modified>
</cp:coreProperties>
</file>