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8" r:id="rId2"/>
    <p:sldId id="263" r:id="rId3"/>
    <p:sldId id="264" r:id="rId4"/>
    <p:sldId id="271" r:id="rId5"/>
    <p:sldId id="272" r:id="rId6"/>
    <p:sldId id="273" r:id="rId7"/>
    <p:sldId id="274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 SemiBold" charset="0"/>
      <p:bold r:id="rId15"/>
    </p:embeddedFont>
    <p:embeddedFont>
      <p:font typeface="Sassoon Infant Rg" panose="02000503030000020003" charset="0"/>
      <p:regular r:id="rId16"/>
      <p:bold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5F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Header Placeholder 1"/>
          <p:cNvSpPr txBox="1"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5" name="Date Placeholder 2"/>
          <p:cNvSpPr txBox="1">
            <a:spLocks noGrp="1"/>
          </p:cNvSpPr>
          <p:nvPr>
            <p:ph type="dt" sz="quarter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07E4686-8F7E-4A4D-B03A-92CE1B431D78}" type="datetime1">
              <a:rPr lang="en-GB" altLang="en-US"/>
              <a:pPr>
                <a:defRPr/>
              </a:pPr>
              <a:t>27/05/2020</a:t>
            </a:fld>
            <a:endParaRPr lang="en-GB" altLang="en-US"/>
          </a:p>
        </p:txBody>
      </p:sp>
      <p:sp>
        <p:nvSpPr>
          <p:cNvPr id="8196" name="Footer Placeholder 3"/>
          <p:cNvSpPr txBox="1">
            <a:spLocks noGrp="1"/>
          </p:cNvSpPr>
          <p:nvPr>
            <p:ph type="ftr" sz="quarter" idx="2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197" name="Slide Number Placeholder 4"/>
          <p:cNvSpPr txBox="1">
            <a:spLocks noGrp="1"/>
          </p:cNvSpPr>
          <p:nvPr>
            <p:ph type="sldNum" sz="quarter" idx="3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6533E9A5-EEF7-46E9-82DD-329C4F52C3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76120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 txBox="1"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1B15CECF-013C-4502-9219-85D1BCA58B94}" type="datetime1">
              <a:rPr lang="en-US"/>
              <a:pPr>
                <a:defRPr/>
              </a:pPr>
              <a:t>5/27/2020</a:t>
            </a:fld>
            <a:endParaRPr/>
          </a:p>
        </p:txBody>
      </p:sp>
      <p:sp>
        <p:nvSpPr>
          <p:cNvPr id="7172" name="Slide Image Placeholder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371600" y="1143000"/>
            <a:ext cx="4114800" cy="3086100"/>
          </a:xfrm>
          <a:prstGeom prst="rect">
            <a:avLst/>
          </a:prstGeom>
          <a:noFill/>
          <a:ln w="12701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" name="Notes Placeholder 4"/>
          <p:cNvSpPr txBox="1"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>
              <a:defRPr/>
            </a:pPr>
            <a:fld id="{B6F054B9-F484-46A8-875F-D7A88DE33119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39146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1pPr>
    <a:lvl2pPr marL="457200" lvl="1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2pPr>
    <a:lvl3pPr marL="914400" lvl="2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3pPr>
    <a:lvl4pPr marL="1371600" lvl="3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4pPr>
    <a:lvl5pPr marL="1828800" lvl="4" algn="l" rtl="0" eaLnBrk="0" fontAlgn="base" hangingPunct="0">
      <a:spcBef>
        <a:spcPct val="0"/>
      </a:spcBef>
      <a:spcAft>
        <a:spcPct val="0"/>
      </a:spcAft>
      <a:defRPr lang="en-US" sz="1200" kern="1200">
        <a:solidFill>
          <a:srgbClr val="000000"/>
        </a:solidFill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2191015"/>
      </p:ext>
    </p:extLst>
  </p:cSld>
  <p:clrMapOvr>
    <a:masterClrMapping/>
  </p:clrMapOvr>
  <p:transition spd="slow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24210594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7"/>
          <p:cNvSpPr/>
          <p:nvPr/>
        </p:nvSpPr>
        <p:spPr>
          <a:xfrm>
            <a:off x="503238" y="2332038"/>
            <a:ext cx="8137525" cy="2193925"/>
          </a:xfrm>
          <a:custGeom>
            <a:avLst>
              <a:gd name="f0" fmla="val 1384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9E7"/>
          </a:solidFill>
          <a:ln w="25402" cap="rnd">
            <a:solidFill>
              <a:srgbClr val="FEFBDA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5" name="Title 1"/>
          <p:cNvSpPr txBox="1">
            <a:spLocks noChangeArrowheads="1"/>
          </p:cNvSpPr>
          <p:nvPr/>
        </p:nvSpPr>
        <p:spPr bwMode="auto">
          <a:xfrm>
            <a:off x="628650" y="255428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altLang="en-US" sz="3600" b="1">
                <a:solidFill>
                  <a:srgbClr val="1C1C1C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4" name="Content Placeholder 15"/>
          <p:cNvSpPr txBox="1">
            <a:spLocks noGrp="1"/>
          </p:cNvSpPr>
          <p:nvPr>
            <p:ph idx="4294967295"/>
          </p:nvPr>
        </p:nvSpPr>
        <p:spPr>
          <a:xfrm>
            <a:off x="628650" y="2947486"/>
            <a:ext cx="7886700" cy="1409703"/>
          </a:xfrm>
        </p:spPr>
        <p:txBody>
          <a:bodyPr/>
          <a:lstStyle>
            <a:lvl1pPr>
              <a:lnSpc>
                <a:spcPct val="80000"/>
              </a:lnSpc>
              <a:defRPr sz="17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98628791"/>
      </p:ext>
    </p:extLst>
  </p:cSld>
  <p:clrMapOvr>
    <a:masterClrMapping/>
  </p:clrMapOvr>
  <p:transition spd="slow"/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/>
        </p:nvSpPr>
        <p:spPr>
          <a:xfrm>
            <a:off x="457200" y="438150"/>
            <a:ext cx="8220075" cy="5957888"/>
          </a:xfrm>
          <a:custGeom>
            <a:avLst>
              <a:gd name="f0" fmla="val 572"/>
            </a:avLst>
            <a:gdLst>
              <a:gd name="f1" fmla="val 10800000"/>
              <a:gd name="f2" fmla="val 5400000"/>
              <a:gd name="f3" fmla="val 1620000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val 45"/>
              <a:gd name="f10" fmla="val 10800"/>
              <a:gd name="f11" fmla="val -2147483647"/>
              <a:gd name="f12" fmla="val 2147483647"/>
              <a:gd name="f13" fmla="abs f4"/>
              <a:gd name="f14" fmla="abs f5"/>
              <a:gd name="f15" fmla="abs f6"/>
              <a:gd name="f16" fmla="*/ f8 1 180"/>
              <a:gd name="f17" fmla="pin 0 f0 10800"/>
              <a:gd name="f18" fmla="+- 0 0 f2"/>
              <a:gd name="f19" fmla="?: f13 f4 1"/>
              <a:gd name="f20" fmla="?: f14 f5 1"/>
              <a:gd name="f21" fmla="?: f15 f6 1"/>
              <a:gd name="f22" fmla="*/ f9 f16 1"/>
              <a:gd name="f23" fmla="+- f7 f17 0"/>
              <a:gd name="f24" fmla="*/ f19 1 21600"/>
              <a:gd name="f25" fmla="*/ f20 1 21600"/>
              <a:gd name="f26" fmla="*/ 21600 f19 1"/>
              <a:gd name="f27" fmla="*/ 21600 f20 1"/>
              <a:gd name="f28" fmla="+- 0 0 f22"/>
              <a:gd name="f29" fmla="min f25 f24"/>
              <a:gd name="f30" fmla="*/ f26 1 f21"/>
              <a:gd name="f31" fmla="*/ f27 1 f21"/>
              <a:gd name="f32" fmla="*/ f28 f1 1"/>
              <a:gd name="f33" fmla="*/ f32 1 f8"/>
              <a:gd name="f34" fmla="+- f31 0 f17"/>
              <a:gd name="f35" fmla="+- f30 0 f17"/>
              <a:gd name="f36" fmla="*/ f17 f29 1"/>
              <a:gd name="f37" fmla="*/ f7 f29 1"/>
              <a:gd name="f38" fmla="*/ f23 f29 1"/>
              <a:gd name="f39" fmla="*/ f31 f29 1"/>
              <a:gd name="f40" fmla="*/ f30 f29 1"/>
              <a:gd name="f41" fmla="+- f33 0 f2"/>
              <a:gd name="f42" fmla="+- f37 0 f38"/>
              <a:gd name="f43" fmla="+- f38 0 f37"/>
              <a:gd name="f44" fmla="*/ f34 f29 1"/>
              <a:gd name="f45" fmla="*/ f35 f29 1"/>
              <a:gd name="f46" fmla="cos 1 f41"/>
              <a:gd name="f47" fmla="abs f42"/>
              <a:gd name="f48" fmla="abs f43"/>
              <a:gd name="f49" fmla="?: f42 f18 f2"/>
              <a:gd name="f50" fmla="?: f42 f2 f18"/>
              <a:gd name="f51" fmla="?: f42 f3 f2"/>
              <a:gd name="f52" fmla="?: f42 f2 f3"/>
              <a:gd name="f53" fmla="+- f39 0 f44"/>
              <a:gd name="f54" fmla="?: f43 f18 f2"/>
              <a:gd name="f55" fmla="?: f43 f2 f18"/>
              <a:gd name="f56" fmla="+- f40 0 f45"/>
              <a:gd name="f57" fmla="+- f44 0 f39"/>
              <a:gd name="f58" fmla="+- f45 0 f40"/>
              <a:gd name="f59" fmla="?: f42 0 f1"/>
              <a:gd name="f60" fmla="?: f42 f1 0"/>
              <a:gd name="f61" fmla="+- 0 0 f46"/>
              <a:gd name="f62" fmla="?: f42 f52 f51"/>
              <a:gd name="f63" fmla="?: f42 f51 f52"/>
              <a:gd name="f64" fmla="?: f43 f50 f49"/>
              <a:gd name="f65" fmla="abs f53"/>
              <a:gd name="f66" fmla="?: f53 0 f1"/>
              <a:gd name="f67" fmla="?: f53 f1 0"/>
              <a:gd name="f68" fmla="?: f53 f54 f55"/>
              <a:gd name="f69" fmla="abs f56"/>
              <a:gd name="f70" fmla="abs f57"/>
              <a:gd name="f71" fmla="?: f56 f18 f2"/>
              <a:gd name="f72" fmla="?: f56 f2 f18"/>
              <a:gd name="f73" fmla="?: f56 f3 f2"/>
              <a:gd name="f74" fmla="?: f56 f2 f3"/>
              <a:gd name="f75" fmla="abs f58"/>
              <a:gd name="f76" fmla="?: f58 f18 f2"/>
              <a:gd name="f77" fmla="?: f58 f2 f18"/>
              <a:gd name="f78" fmla="?: f58 f60 f59"/>
              <a:gd name="f79" fmla="?: f58 f59 f60"/>
              <a:gd name="f80" fmla="*/ f17 f61 1"/>
              <a:gd name="f81" fmla="?: f43 f63 f62"/>
              <a:gd name="f82" fmla="?: f43 f67 f66"/>
              <a:gd name="f83" fmla="?: f43 f66 f67"/>
              <a:gd name="f84" fmla="?: f56 f74 f73"/>
              <a:gd name="f85" fmla="?: f56 f73 f74"/>
              <a:gd name="f86" fmla="?: f57 f72 f71"/>
              <a:gd name="f87" fmla="?: f42 f78 f79"/>
              <a:gd name="f88" fmla="?: f42 f76 f77"/>
              <a:gd name="f89" fmla="*/ f80 3163 1"/>
              <a:gd name="f90" fmla="?: f53 f82 f83"/>
              <a:gd name="f91" fmla="?: f57 f85 f84"/>
              <a:gd name="f92" fmla="*/ f89 1 7636"/>
              <a:gd name="f93" fmla="+- f7 f92 0"/>
              <a:gd name="f94" fmla="+- f30 0 f92"/>
              <a:gd name="f95" fmla="+- f31 0 f92"/>
              <a:gd name="f96" fmla="*/ f93 f29 1"/>
              <a:gd name="f97" fmla="*/ f94 f29 1"/>
              <a:gd name="f98" fmla="*/ f95 f29 1"/>
            </a:gdLst>
            <a:ahLst>
              <a:ahXY gdRefX="f0" minX="f7" maxX="f10">
                <a:pos x="f36" y="f37"/>
              </a:ahXY>
            </a:ahLst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96" t="f96" r="f97" b="f98"/>
            <a:pathLst>
              <a:path>
                <a:moveTo>
                  <a:pt x="f38" y="f37"/>
                </a:moveTo>
                <a:arcTo wR="f47" hR="f48" stAng="f81" swAng="f64"/>
                <a:lnTo>
                  <a:pt x="f37" y="f44"/>
                </a:lnTo>
                <a:arcTo wR="f48" hR="f65" stAng="f90" swAng="f68"/>
                <a:lnTo>
                  <a:pt x="f45" y="f39"/>
                </a:lnTo>
                <a:arcTo wR="f69" hR="f70" stAng="f91" swAng="f86"/>
                <a:lnTo>
                  <a:pt x="f40" y="f38"/>
                </a:lnTo>
                <a:arcTo wR="f75" hR="f47" stAng="f87" swAng="f88"/>
                <a:close/>
              </a:path>
            </a:pathLst>
          </a:custGeom>
          <a:solidFill>
            <a:srgbClr val="FFFFFF">
              <a:alpha val="90000"/>
            </a:srgbClr>
          </a:solidFill>
          <a:ln w="25402" cap="rnd">
            <a:solidFill>
              <a:srgbClr val="FFFFFF"/>
            </a:solidFill>
            <a:prstDash val="solid"/>
            <a:miter/>
          </a:ln>
        </p:spPr>
        <p:txBody>
          <a:bodyPr anchor="ctr" anchorCtr="1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350" kern="0">
                <a:solidFill>
                  <a:srgbClr val="FFFFFF"/>
                </a:solidFill>
                <a:latin typeface="Twinkl" pitchFamily="50"/>
              </a:rPr>
              <a:t> </a:t>
            </a:r>
          </a:p>
        </p:txBody>
      </p:sp>
      <p:sp>
        <p:nvSpPr>
          <p:cNvPr id="3" name="Title 5"/>
          <p:cNvSpPr txBox="1">
            <a:spLocks noGrp="1"/>
          </p:cNvSpPr>
          <p:nvPr>
            <p:ph type="title"/>
          </p:nvPr>
        </p:nvSpPr>
        <p:spPr>
          <a:xfrm>
            <a:off x="457200" y="478898"/>
            <a:ext cx="8220071" cy="994309"/>
          </a:xfrm>
        </p:spPr>
        <p:txBody>
          <a:bodyPr>
            <a:noAutofit/>
          </a:bodyPr>
          <a:lstStyle>
            <a:lvl1pPr>
              <a:defRPr>
                <a:latin typeface="Twinkl SemiBold" pitchFamily="2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44409"/>
      </p:ext>
    </p:extLst>
  </p:cSld>
  <p:clrMapOvr>
    <a:masterClrMapping/>
  </p:clrMapOvr>
  <p:transition spd="slow"/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4267483"/>
      </p:ext>
    </p:extLst>
  </p:cSld>
  <p:clrMapOvr>
    <a:masterClrMapping/>
  </p:clrMapOvr>
  <p:transition spd="slow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 txBox="1">
            <a:spLocks noGrp="1"/>
          </p:cNvSpPr>
          <p:nvPr>
            <p:ph type="title"/>
          </p:nvPr>
        </p:nvSpPr>
        <p:spPr bwMode="auto">
          <a:xfrm>
            <a:off x="488950" y="695325"/>
            <a:ext cx="8164513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 txBox="1">
            <a:spLocks noGrp="1"/>
          </p:cNvSpPr>
          <p:nvPr>
            <p:ph type="body" idx="1"/>
          </p:nvPr>
        </p:nvSpPr>
        <p:spPr bwMode="auto">
          <a:xfrm>
            <a:off x="488950" y="1957388"/>
            <a:ext cx="8164513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51999" tIns="251999" rIns="251999" bIns="25199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lang="en-US" sz="4000" b="1" kern="1200">
          <a:solidFill>
            <a:srgbClr val="1C1C1C"/>
          </a:solidFill>
          <a:latin typeface="Twinkl" pitchFamily="5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6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anose="020B0604020202020204" pitchFamily="34" charset="0"/>
        <a:buChar char="•"/>
        <a:defRPr lang="en-US" sz="1400" kern="1200">
          <a:solidFill>
            <a:srgbClr val="1C1C1C"/>
          </a:solidFill>
          <a:latin typeface="Twinkl" pitchFamily="50"/>
          <a:ea typeface="Sassoon Infant Rg" pitchFamily="5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3116263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winkl" pitchFamily="2" charset="0"/>
                <a:ea typeface="Sassoon Infant Rg" pitchFamily="50" charset="0"/>
              </a:rPr>
              <a:t>To be aware of and be able to recognise different types of sentences. </a:t>
            </a: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0244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pitchFamily="2" charset="0"/>
              </a:rPr>
              <a:t>Statements</a:t>
            </a:r>
          </a:p>
        </p:txBody>
      </p:sp>
      <p:sp>
        <p:nvSpPr>
          <p:cNvPr id="10245" name="Rectangle 4"/>
          <p:cNvSpPr>
            <a:spLocks noChangeArrowheads="1"/>
          </p:cNvSpPr>
          <p:nvPr/>
        </p:nvSpPr>
        <p:spPr bwMode="auto">
          <a:xfrm>
            <a:off x="755650" y="24288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Statements are sentences which tell you a fact, opinion or idea.</a:t>
            </a:r>
            <a:endParaRPr lang="en-GB" altLang="en-US"/>
          </a:p>
        </p:txBody>
      </p:sp>
      <p:sp>
        <p:nvSpPr>
          <p:cNvPr id="10246" name="Rectangle 5"/>
          <p:cNvSpPr>
            <a:spLocks noChangeArrowheads="1"/>
          </p:cNvSpPr>
          <p:nvPr/>
        </p:nvSpPr>
        <p:spPr bwMode="auto">
          <a:xfrm>
            <a:off x="755650" y="4378325"/>
            <a:ext cx="7632700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A rainbow has 7 colours. 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They are beautiful to look at. </a:t>
            </a:r>
          </a:p>
        </p:txBody>
      </p:sp>
      <p:sp>
        <p:nvSpPr>
          <p:cNvPr id="10247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1</a:t>
            </a:r>
          </a:p>
        </p:txBody>
      </p:sp>
      <p:pic>
        <p:nvPicPr>
          <p:cNvPr id="10248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738" y="3975100"/>
            <a:ext cx="3624262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1268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pitchFamily="2" charset="0"/>
              </a:rPr>
              <a:t>Questions</a:t>
            </a:r>
          </a:p>
        </p:txBody>
      </p:sp>
      <p:sp>
        <p:nvSpPr>
          <p:cNvPr id="11269" name="Rectangle 4"/>
          <p:cNvSpPr>
            <a:spLocks noChangeArrowheads="1"/>
          </p:cNvSpPr>
          <p:nvPr/>
        </p:nvSpPr>
        <p:spPr bwMode="auto">
          <a:xfrm>
            <a:off x="755650" y="2263775"/>
            <a:ext cx="7632700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Questions are sentences that ask you something.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They usually end with a question mark.</a:t>
            </a:r>
          </a:p>
        </p:txBody>
      </p:sp>
      <p:sp>
        <p:nvSpPr>
          <p:cNvPr id="11270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What did you have for dinner?</a:t>
            </a:r>
          </a:p>
        </p:txBody>
      </p:sp>
      <p:sp>
        <p:nvSpPr>
          <p:cNvPr id="11271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2</a:t>
            </a:r>
          </a:p>
        </p:txBody>
      </p:sp>
      <p:pic>
        <p:nvPicPr>
          <p:cNvPr id="1127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263" y="3151188"/>
            <a:ext cx="4622800" cy="326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2292" name="Title 20"/>
          <p:cNvSpPr txBox="1">
            <a:spLocks noGrp="1"/>
          </p:cNvSpPr>
          <p:nvPr>
            <p:ph type="title"/>
          </p:nvPr>
        </p:nvSpPr>
        <p:spPr>
          <a:xfrm>
            <a:off x="1905000" y="627063"/>
            <a:ext cx="677227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pitchFamily="2" charset="0"/>
              </a:rPr>
              <a:t>Commands</a:t>
            </a:r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755650" y="2143125"/>
            <a:ext cx="7632700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They are often urgent or angry, can be very short and contain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an imperative verb. Commands Imperative verbs are also known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as ‘bossy verbs’- they tell people what to do.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Help me! Stop it. </a:t>
            </a:r>
          </a:p>
        </p:txBody>
      </p:sp>
      <p:sp>
        <p:nvSpPr>
          <p:cNvPr id="12295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3</a:t>
            </a:r>
          </a:p>
        </p:txBody>
      </p:sp>
      <p:pic>
        <p:nvPicPr>
          <p:cNvPr id="1229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2750" y="3308350"/>
            <a:ext cx="1123950" cy="300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443" b="6372"/>
          <a:stretch>
            <a:fillRect/>
          </a:stretch>
        </p:blipFill>
        <p:spPr bwMode="auto">
          <a:xfrm>
            <a:off x="5910263" y="3754438"/>
            <a:ext cx="1920875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 7"/>
          <p:cNvSpPr>
            <a:spLocks/>
          </p:cNvSpPr>
          <p:nvPr/>
        </p:nvSpPr>
        <p:spPr bwMode="auto">
          <a:xfrm>
            <a:off x="925513" y="684213"/>
            <a:ext cx="892175" cy="892175"/>
          </a:xfrm>
          <a:custGeom>
            <a:avLst/>
            <a:gdLst>
              <a:gd name="T0" fmla="*/ 446094 w 892170"/>
              <a:gd name="T1" fmla="*/ 0 h 892170"/>
              <a:gd name="T2" fmla="*/ 892185 w 892170"/>
              <a:gd name="T3" fmla="*/ 446094 h 892170"/>
              <a:gd name="T4" fmla="*/ 446094 w 892170"/>
              <a:gd name="T5" fmla="*/ 892185 h 892170"/>
              <a:gd name="T6" fmla="*/ 0 w 892170"/>
              <a:gd name="T7" fmla="*/ 446094 h 892170"/>
              <a:gd name="T8" fmla="*/ 130658 w 892170"/>
              <a:gd name="T9" fmla="*/ 130658 h 892170"/>
              <a:gd name="T10" fmla="*/ 130658 w 892170"/>
              <a:gd name="T11" fmla="*/ 761527 h 892170"/>
              <a:gd name="T12" fmla="*/ 761527 w 892170"/>
              <a:gd name="T13" fmla="*/ 761527 h 892170"/>
              <a:gd name="T14" fmla="*/ 761527 w 892170"/>
              <a:gd name="T15" fmla="*/ 130658 h 892170"/>
              <a:gd name="T16" fmla="*/ 17694720 60000 65536"/>
              <a:gd name="T17" fmla="*/ 0 60000 65536"/>
              <a:gd name="T18" fmla="*/ 5898240 60000 65536"/>
              <a:gd name="T19" fmla="*/ 11796480 60000 65536"/>
              <a:gd name="T20" fmla="*/ 17694720 60000 65536"/>
              <a:gd name="T21" fmla="*/ 5898240 60000 65536"/>
              <a:gd name="T22" fmla="*/ 5898240 60000 65536"/>
              <a:gd name="T23" fmla="*/ 17694720 60000 65536"/>
              <a:gd name="T24" fmla="*/ 130655 w 892170"/>
              <a:gd name="T25" fmla="*/ 130655 h 892170"/>
              <a:gd name="T26" fmla="*/ 761515 w 892170"/>
              <a:gd name="T27" fmla="*/ 761515 h 89217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892170" h="892170">
                <a:moveTo>
                  <a:pt x="0" y="446085"/>
                </a:moveTo>
                <a:lnTo>
                  <a:pt x="0" y="446085"/>
                </a:lnTo>
                <a:cubicBezTo>
                  <a:pt x="0" y="692450"/>
                  <a:pt x="199719" y="892170"/>
                  <a:pt x="446085" y="892170"/>
                </a:cubicBezTo>
                <a:cubicBezTo>
                  <a:pt x="692450" y="892170"/>
                  <a:pt x="892170" y="692450"/>
                  <a:pt x="892170" y="446085"/>
                </a:cubicBezTo>
                <a:cubicBezTo>
                  <a:pt x="892170" y="199719"/>
                  <a:pt x="692450" y="0"/>
                  <a:pt x="446085" y="0"/>
                </a:cubicBezTo>
                <a:cubicBezTo>
                  <a:pt x="199719" y="0"/>
                  <a:pt x="0" y="199719"/>
                  <a:pt x="0" y="446085"/>
                </a:cubicBezTo>
                <a:close/>
              </a:path>
            </a:pathLst>
          </a:cu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 anchorCtr="1"/>
          <a:lstStyle/>
          <a:p>
            <a:endParaRPr lang="en-GB"/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755650" y="1758950"/>
            <a:ext cx="7632700" cy="17668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GB" altLang="en-US">
              <a:solidFill>
                <a:srgbClr val="93CCB9"/>
              </a:solidFill>
            </a:endParaRPr>
          </a:p>
        </p:txBody>
      </p:sp>
      <p:sp>
        <p:nvSpPr>
          <p:cNvPr id="13316" name="Title 20"/>
          <p:cNvSpPr txBox="1">
            <a:spLocks noGrp="1"/>
          </p:cNvSpPr>
          <p:nvPr>
            <p:ph type="title"/>
          </p:nvPr>
        </p:nvSpPr>
        <p:spPr>
          <a:xfrm>
            <a:off x="755650" y="627063"/>
            <a:ext cx="7921625" cy="993775"/>
          </a:xfrm>
        </p:spPr>
        <p:txBody>
          <a:bodyPr/>
          <a:lstStyle/>
          <a:p>
            <a:pPr eaLnBrk="1" hangingPunct="1"/>
            <a:r>
              <a:rPr lang="en-GB" altLang="en-US" sz="3600" smtClean="0">
                <a:latin typeface="Twinkl SemiBold" pitchFamily="2" charset="0"/>
              </a:rPr>
              <a:t>Exclamations</a:t>
            </a:r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755650" y="2185988"/>
            <a:ext cx="7632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1999" rIns="0" bIns="71999"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An exclamation is used when someone is surprised. </a:t>
            </a:r>
          </a:p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sz="2000">
                <a:solidFill>
                  <a:srgbClr val="FFFFFF"/>
                </a:solidFill>
              </a:rPr>
              <a:t>It always starts with ‘How’ or ‘What’ and contains a noun </a:t>
            </a:r>
            <a:br>
              <a:rPr lang="en-GB" altLang="en-US" sz="2000">
                <a:solidFill>
                  <a:srgbClr val="FFFFFF"/>
                </a:solidFill>
              </a:rPr>
            </a:br>
            <a:r>
              <a:rPr lang="en-GB" altLang="en-US" sz="2000">
                <a:solidFill>
                  <a:srgbClr val="FFFFFF"/>
                </a:solidFill>
              </a:rPr>
              <a:t>and a verb. </a:t>
            </a:r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755650" y="4500563"/>
            <a:ext cx="7632700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999" tIns="107999" rIns="107999" bIns="107999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 i="1"/>
              <a:t>Example:</a:t>
            </a:r>
          </a:p>
          <a:p>
            <a:pPr eaLnBrk="1" hangingPunct="1">
              <a:spcBef>
                <a:spcPct val="0"/>
              </a:spcBef>
              <a:buSzTx/>
              <a:buFontTx/>
              <a:buNone/>
            </a:pPr>
            <a:r>
              <a:rPr lang="en-GB" altLang="en-US"/>
              <a:t>What big feet you have! </a:t>
            </a:r>
          </a:p>
        </p:txBody>
      </p:sp>
      <p:sp>
        <p:nvSpPr>
          <p:cNvPr id="13319" name="TextBox 5"/>
          <p:cNvSpPr txBox="1">
            <a:spLocks noChangeArrowheads="1"/>
          </p:cNvSpPr>
          <p:nvPr/>
        </p:nvSpPr>
        <p:spPr bwMode="auto">
          <a:xfrm>
            <a:off x="1012825" y="838200"/>
            <a:ext cx="717550" cy="585788"/>
          </a:xfrm>
          <a:prstGeom prst="rect">
            <a:avLst/>
          </a:prstGeom>
          <a:solidFill>
            <a:srgbClr val="945F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Ctr="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en-GB" altLang="en-US" sz="3200" b="1">
                <a:solidFill>
                  <a:srgbClr val="FFFFFF"/>
                </a:solidFill>
              </a:rPr>
              <a:t>4</a:t>
            </a:r>
          </a:p>
        </p:txBody>
      </p:sp>
      <p:pic>
        <p:nvPicPr>
          <p:cNvPr id="13320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3797300"/>
            <a:ext cx="2154237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15"/>
          <p:cNvSpPr txBox="1">
            <a:spLocks noGrp="1"/>
          </p:cNvSpPr>
          <p:nvPr>
            <p:ph type="body" idx="4294967295"/>
          </p:nvPr>
        </p:nvSpPr>
        <p:spPr>
          <a:xfrm>
            <a:off x="628650" y="3116263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>
                <a:latin typeface="Twinkl" pitchFamily="2" charset="0"/>
                <a:ea typeface="Sassoon Infant Rg" pitchFamily="50" charset="0"/>
              </a:rPr>
              <a:t>To be aware of and be able to recognise different types of sentences. </a:t>
            </a: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  <a:p>
            <a:pPr eaLnBrk="1" hangingPunct="1"/>
            <a:endParaRPr lang="en-GB" altLang="en-US" smtClean="0">
              <a:latin typeface="Twinkl" pitchFamily="2" charset="0"/>
              <a:ea typeface="Sassoon Infant Rg" pitchFamily="50" charset="0"/>
            </a:endParaRPr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PowerPoint%20Template</Template>
  <TotalTime>186</TotalTime>
  <Words>142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Twinkl SemiBold</vt:lpstr>
      <vt:lpstr>Sassoon Infant Rg</vt:lpstr>
      <vt:lpstr>Twinkl</vt:lpstr>
      <vt:lpstr>Office Theme</vt:lpstr>
      <vt:lpstr>PowerPoint Presentation</vt:lpstr>
      <vt:lpstr>PowerPoint Presentation</vt:lpstr>
      <vt:lpstr>Statements</vt:lpstr>
      <vt:lpstr>Questions</vt:lpstr>
      <vt:lpstr>Commands</vt:lpstr>
      <vt:lpstr>Exclamations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Nicola Clifton</cp:lastModifiedBy>
  <cp:revision>10</cp:revision>
  <dcterms:created xsi:type="dcterms:W3CDTF">2017-09-13T02:42:51Z</dcterms:created>
  <dcterms:modified xsi:type="dcterms:W3CDTF">2020-05-27T10:02:57Z</dcterms:modified>
</cp:coreProperties>
</file>