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1" r:id="rId3"/>
    <p:sldId id="264" r:id="rId4"/>
    <p:sldId id="262" r:id="rId5"/>
    <p:sldId id="263" r:id="rId6"/>
    <p:sldId id="260" r:id="rId7"/>
    <p:sldId id="267" r:id="rId8"/>
    <p:sldId id="284" r:id="rId9"/>
    <p:sldId id="272" r:id="rId10"/>
    <p:sldId id="293" r:id="rId11"/>
    <p:sldId id="285" r:id="rId12"/>
    <p:sldId id="273" r:id="rId13"/>
    <p:sldId id="292" r:id="rId14"/>
    <p:sldId id="289" r:id="rId15"/>
    <p:sldId id="282" r:id="rId16"/>
    <p:sldId id="274" r:id="rId17"/>
    <p:sldId id="286" r:id="rId18"/>
    <p:sldId id="275" r:id="rId19"/>
    <p:sldId id="290" r:id="rId20"/>
    <p:sldId id="281" r:id="rId21"/>
    <p:sldId id="276" r:id="rId22"/>
    <p:sldId id="288" r:id="rId23"/>
    <p:sldId id="295" r:id="rId24"/>
    <p:sldId id="279" r:id="rId25"/>
    <p:sldId id="280" r:id="rId26"/>
    <p:sldId id="294" r:id="rId27"/>
    <p:sldId id="287" r:id="rId28"/>
    <p:sldId id="269" r:id="rId29"/>
    <p:sldId id="283" r:id="rId30"/>
    <p:sldId id="291" r:id="rId31"/>
    <p:sldId id="257" r:id="rId32"/>
  </p:sldIdLst>
  <p:sldSz cx="9144000" cy="6858000" type="screen4x3"/>
  <p:notesSz cx="6858000" cy="9144000"/>
  <p:embeddedFontLst>
    <p:embeddedFont>
      <p:font typeface="SassoonPrimary" panose="02000506020000020004" pitchFamily="2" charset="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0000"/>
    <a:srgbClr val="740000"/>
    <a:srgbClr val="D60000"/>
    <a:srgbClr val="B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-96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389" y="6416856"/>
            <a:ext cx="1969222" cy="34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75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462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287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37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460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71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930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083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863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617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956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40000"/>
            </a:gs>
            <a:gs pos="28000">
              <a:srgbClr val="980000"/>
            </a:gs>
            <a:gs pos="98000">
              <a:srgbClr val="D60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4F92A-EAA9-4FE0-B5C8-26783DC871C3}" type="datetimeFigureOut">
              <a:rPr lang="en-GB" smtClean="0"/>
              <a:t>20/10/2015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69845-AC4C-40F3-B9E7-64C4C0B0394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36946" y="56573"/>
            <a:ext cx="9070109" cy="6744855"/>
          </a:xfrm>
          <a:prstGeom prst="roundRect">
            <a:avLst/>
          </a:prstGeom>
          <a:ln>
            <a:solidFill>
              <a:srgbClr val="54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47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6" y="1196316"/>
            <a:ext cx="3549659" cy="38966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530" y="182355"/>
            <a:ext cx="7772400" cy="1470025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rules for adding suffixes</a:t>
            </a:r>
            <a:endParaRPr lang="en-GB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734" y="1795167"/>
            <a:ext cx="4144617" cy="44508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24042" y="2098994"/>
            <a:ext cx="20723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Suffix Rules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1344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199" y="2376926"/>
            <a:ext cx="2037461" cy="2607440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3956364" y="3427812"/>
            <a:ext cx="2652666" cy="1393395"/>
          </a:xfrm>
          <a:prstGeom prst="wedgeRoundRectCallout">
            <a:avLst>
              <a:gd name="adj1" fmla="val 126614"/>
              <a:gd name="adj2" fmla="val 29505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dirty="0" smtClean="0"/>
              <a:t>Are you ready?</a:t>
            </a:r>
            <a:endParaRPr lang="en-GB" sz="2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12319" y="2251105"/>
            <a:ext cx="1823454" cy="2733261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110998" y="1751413"/>
            <a:ext cx="2652666" cy="1393395"/>
          </a:xfrm>
          <a:prstGeom prst="wedgeRoundRectCallout">
            <a:avLst>
              <a:gd name="adj1" fmla="val -77589"/>
              <a:gd name="adj2" fmla="val 13864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dirty="0" smtClean="0"/>
              <a:t>Let’s recap on the spelling rules for adding suffixes.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96677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6" y="801863"/>
            <a:ext cx="8845824" cy="51232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11600" y="1148695"/>
            <a:ext cx="497398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 root word ending in a consonant then -y</a:t>
            </a:r>
            <a:endParaRPr lang="en-U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14800" y="2600960"/>
            <a:ext cx="2753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To add –</a:t>
            </a:r>
            <a:r>
              <a:rPr lang="en-GB" b="1" dirty="0" err="1" smtClean="0"/>
              <a:t>ed</a:t>
            </a:r>
            <a:r>
              <a:rPr lang="en-GB" b="1" dirty="0" smtClean="0"/>
              <a:t>, -</a:t>
            </a:r>
            <a:r>
              <a:rPr lang="en-GB" b="1" dirty="0" err="1" smtClean="0"/>
              <a:t>er</a:t>
            </a:r>
            <a:r>
              <a:rPr lang="en-GB" b="1" dirty="0" smtClean="0"/>
              <a:t> and –</a:t>
            </a:r>
            <a:r>
              <a:rPr lang="en-GB" b="1" dirty="0" err="1" smtClean="0"/>
              <a:t>est</a:t>
            </a:r>
            <a:r>
              <a:rPr lang="en-GB" b="1" dirty="0" smtClean="0"/>
              <a:t>:</a:t>
            </a:r>
          </a:p>
          <a:p>
            <a:r>
              <a:rPr lang="en-GB" dirty="0" smtClean="0"/>
              <a:t>Change the y to an </a:t>
            </a:r>
            <a:r>
              <a:rPr lang="en-GB" dirty="0" err="1" smtClean="0"/>
              <a:t>i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071951" y="4350309"/>
            <a:ext cx="4653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To add –</a:t>
            </a:r>
            <a:r>
              <a:rPr lang="en-GB" b="1" dirty="0" err="1" smtClean="0"/>
              <a:t>ing</a:t>
            </a:r>
            <a:r>
              <a:rPr lang="en-GB" b="1" dirty="0" smtClean="0"/>
              <a:t>:</a:t>
            </a:r>
          </a:p>
          <a:p>
            <a:r>
              <a:rPr lang="en-GB" dirty="0" smtClean="0"/>
              <a:t>Keep the –y.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7064971" y="4482589"/>
            <a:ext cx="1595324" cy="946972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cry</a:t>
            </a:r>
            <a:endParaRPr lang="en-GB" sz="3600" dirty="0"/>
          </a:p>
        </p:txBody>
      </p:sp>
      <p:sp>
        <p:nvSpPr>
          <p:cNvPr id="8" name="Rounded Rectangle 7"/>
          <p:cNvSpPr/>
          <p:nvPr/>
        </p:nvSpPr>
        <p:spPr>
          <a:xfrm>
            <a:off x="7064971" y="4482589"/>
            <a:ext cx="1595324" cy="946972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crying</a:t>
            </a:r>
            <a:endParaRPr lang="en-GB" sz="3600" dirty="0"/>
          </a:p>
        </p:txBody>
      </p:sp>
      <p:sp>
        <p:nvSpPr>
          <p:cNvPr id="9" name="Rounded Rectangle 8"/>
          <p:cNvSpPr/>
          <p:nvPr/>
        </p:nvSpPr>
        <p:spPr>
          <a:xfrm>
            <a:off x="7072175" y="2461776"/>
            <a:ext cx="1588120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cry</a:t>
            </a:r>
            <a:endParaRPr lang="en-GB" sz="3600" dirty="0"/>
          </a:p>
        </p:txBody>
      </p:sp>
      <p:sp>
        <p:nvSpPr>
          <p:cNvPr id="10" name="Rounded Rectangle 9"/>
          <p:cNvSpPr/>
          <p:nvPr/>
        </p:nvSpPr>
        <p:spPr>
          <a:xfrm>
            <a:off x="7072175" y="2461776"/>
            <a:ext cx="1588120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cr</a:t>
            </a: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072175" y="2461776"/>
            <a:ext cx="1588120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cried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4145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 build="p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653" y="49698"/>
            <a:ext cx="9009236" cy="640079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11600" y="1148695"/>
            <a:ext cx="497398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word ending in a consonant then -e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14799" y="2600960"/>
            <a:ext cx="45861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To add –</a:t>
            </a:r>
            <a:r>
              <a:rPr lang="en-GB" b="1" dirty="0" err="1" smtClean="0"/>
              <a:t>ed</a:t>
            </a:r>
            <a:r>
              <a:rPr lang="en-GB" b="1" dirty="0" smtClean="0"/>
              <a:t>, -</a:t>
            </a:r>
            <a:r>
              <a:rPr lang="en-GB" b="1" dirty="0" err="1" smtClean="0"/>
              <a:t>ing</a:t>
            </a:r>
            <a:r>
              <a:rPr lang="en-GB" b="1" dirty="0" smtClean="0"/>
              <a:t>, -</a:t>
            </a:r>
            <a:r>
              <a:rPr lang="en-GB" b="1" dirty="0" err="1" smtClean="0"/>
              <a:t>er</a:t>
            </a:r>
            <a:r>
              <a:rPr lang="en-GB" b="1" dirty="0" smtClean="0"/>
              <a:t> ,–</a:t>
            </a:r>
            <a:r>
              <a:rPr lang="en-GB" b="1" dirty="0" err="1" smtClean="0"/>
              <a:t>est</a:t>
            </a:r>
            <a:r>
              <a:rPr lang="en-GB" b="1" dirty="0" smtClean="0"/>
              <a:t> and –y (or any other suffix beginning with a vowel letter):</a:t>
            </a:r>
          </a:p>
          <a:p>
            <a:r>
              <a:rPr lang="en-GB" dirty="0" smtClean="0"/>
              <a:t>Drop the –e.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5604531" y="4227812"/>
            <a:ext cx="1588120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smile</a:t>
            </a:r>
            <a:endParaRPr lang="en-GB" sz="3600" dirty="0"/>
          </a:p>
        </p:txBody>
      </p:sp>
      <p:sp>
        <p:nvSpPr>
          <p:cNvPr id="9" name="Rounded Rectangle 8"/>
          <p:cNvSpPr/>
          <p:nvPr/>
        </p:nvSpPr>
        <p:spPr>
          <a:xfrm>
            <a:off x="5604531" y="4227812"/>
            <a:ext cx="1588120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smil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604531" y="4227812"/>
            <a:ext cx="1588120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smiled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469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192" y="0"/>
            <a:ext cx="8969775" cy="63478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86809" y="1252137"/>
            <a:ext cx="5128591" cy="18004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7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 one syllable word ending in a single vowel then a single consonant</a:t>
            </a:r>
            <a:endParaRPr lang="en-US" sz="37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44616" y="2978642"/>
            <a:ext cx="3095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To add –</a:t>
            </a:r>
            <a:r>
              <a:rPr lang="en-GB" b="1" dirty="0" err="1" smtClean="0"/>
              <a:t>ed</a:t>
            </a:r>
            <a:r>
              <a:rPr lang="en-GB" b="1" dirty="0" smtClean="0"/>
              <a:t>, -</a:t>
            </a:r>
            <a:r>
              <a:rPr lang="en-GB" b="1" dirty="0" err="1" smtClean="0"/>
              <a:t>ing</a:t>
            </a:r>
            <a:r>
              <a:rPr lang="en-GB" b="1" dirty="0" smtClean="0"/>
              <a:t>, -</a:t>
            </a:r>
            <a:r>
              <a:rPr lang="en-GB" b="1" dirty="0" err="1" smtClean="0"/>
              <a:t>er</a:t>
            </a:r>
            <a:r>
              <a:rPr lang="en-GB" b="1" dirty="0" smtClean="0"/>
              <a:t> and –</a:t>
            </a:r>
            <a:r>
              <a:rPr lang="en-GB" b="1" dirty="0" err="1" smtClean="0"/>
              <a:t>est</a:t>
            </a:r>
            <a:r>
              <a:rPr lang="en-GB" b="1" dirty="0" smtClean="0"/>
              <a:t>:</a:t>
            </a:r>
          </a:p>
          <a:p>
            <a:r>
              <a:rPr lang="en-GB" dirty="0" smtClean="0"/>
              <a:t>Double the last consonant.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101768" y="4727991"/>
            <a:ext cx="2993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Except:</a:t>
            </a:r>
          </a:p>
          <a:p>
            <a:r>
              <a:rPr lang="en-GB" dirty="0" smtClean="0"/>
              <a:t>The letter ‘x’ which is never doubled and the letter ‘c’, instead of doubling it, add ‘k’.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6901413" y="3927000"/>
            <a:ext cx="1745581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pop</a:t>
            </a:r>
            <a:endParaRPr lang="en-GB" sz="3600" dirty="0"/>
          </a:p>
        </p:txBody>
      </p:sp>
      <p:sp>
        <p:nvSpPr>
          <p:cNvPr id="9" name="Rounded Rectangle 8"/>
          <p:cNvSpPr/>
          <p:nvPr/>
        </p:nvSpPr>
        <p:spPr>
          <a:xfrm>
            <a:off x="6901413" y="3927000"/>
            <a:ext cx="1745581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pop</a:t>
            </a:r>
            <a:r>
              <a:rPr lang="en-GB" sz="3600" dirty="0" err="1" smtClean="0">
                <a:solidFill>
                  <a:srgbClr val="C00000"/>
                </a:solidFill>
              </a:rPr>
              <a:t>p</a:t>
            </a:r>
            <a:endParaRPr lang="en-GB" sz="3600" dirty="0">
              <a:solidFill>
                <a:srgbClr val="C000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901413" y="3927000"/>
            <a:ext cx="1745581" cy="967224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popped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3231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 build="p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42" y="556590"/>
            <a:ext cx="8640231" cy="61005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5861" y="1216500"/>
            <a:ext cx="47409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Can you remember these rules? Let’s see!</a:t>
            </a:r>
          </a:p>
          <a:p>
            <a:r>
              <a:rPr lang="en-GB" sz="2400" dirty="0" smtClean="0"/>
              <a:t>Add –</a:t>
            </a:r>
            <a:r>
              <a:rPr lang="en-GB" sz="2400" dirty="0" err="1" smtClean="0"/>
              <a:t>ed</a:t>
            </a:r>
            <a:r>
              <a:rPr lang="en-GB" sz="2400" dirty="0" smtClean="0"/>
              <a:t> to the words on the following pages using the three different rules.</a:t>
            </a:r>
          </a:p>
        </p:txBody>
      </p:sp>
    </p:spTree>
    <p:extLst>
      <p:ext uri="{BB962C8B-B14F-4D97-AF65-F5344CB8AC3E}">
        <p14:creationId xmlns:p14="http://schemas.microsoft.com/office/powerpoint/2010/main" val="163813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play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played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1942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trap</a:t>
            </a:r>
            <a:endParaRPr lang="en-GB" sz="3600" dirty="0"/>
          </a:p>
        </p:txBody>
      </p:sp>
      <p:sp>
        <p:nvSpPr>
          <p:cNvPr id="11" name="Rounded Rectangle 10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trap</a:t>
            </a:r>
            <a:r>
              <a:rPr lang="en-GB" sz="3600" dirty="0" err="1" smtClean="0">
                <a:solidFill>
                  <a:srgbClr val="BA2406"/>
                </a:solidFill>
              </a:rPr>
              <a:t>p</a:t>
            </a:r>
            <a:endParaRPr lang="en-GB" sz="3600" dirty="0">
              <a:solidFill>
                <a:srgbClr val="BA2406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trapped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17780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stay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stayed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4453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reply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/>
              <a:t>repl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replied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5875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fit</a:t>
            </a:r>
            <a:endParaRPr lang="en-GB" sz="3600" dirty="0"/>
          </a:p>
        </p:txBody>
      </p:sp>
      <p:sp>
        <p:nvSpPr>
          <p:cNvPr id="11" name="Rounded Rectangle 10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fit</a:t>
            </a:r>
            <a:r>
              <a:rPr lang="en-GB" sz="3600" dirty="0" err="1" smtClean="0">
                <a:solidFill>
                  <a:srgbClr val="BA2406"/>
                </a:solidFill>
              </a:rPr>
              <a:t>t</a:t>
            </a:r>
            <a:endParaRPr lang="en-GB" sz="3600" dirty="0">
              <a:solidFill>
                <a:srgbClr val="BA2406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fitted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6514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like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lik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liked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5647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790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pity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790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/>
              <a:t>pit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880" y="285790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pitied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9311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86779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copy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86779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cop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86779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copied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160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hug</a:t>
            </a:r>
            <a:endParaRPr lang="en-GB" sz="3600" dirty="0"/>
          </a:p>
        </p:txBody>
      </p:sp>
      <p:sp>
        <p:nvSpPr>
          <p:cNvPr id="14" name="Rounded Rectangle 13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hug</a:t>
            </a:r>
            <a:r>
              <a:rPr lang="en-GB" sz="3600" dirty="0" err="1" smtClean="0">
                <a:solidFill>
                  <a:srgbClr val="BA2406"/>
                </a:solidFill>
              </a:rPr>
              <a:t>g</a:t>
            </a:r>
            <a:endParaRPr lang="en-GB" sz="3600" dirty="0">
              <a:solidFill>
                <a:srgbClr val="BA2406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92000" y="2889000"/>
            <a:ext cx="216000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hugged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3230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name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nam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89000"/>
            <a:ext cx="2160240" cy="108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named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8325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slip</a:t>
            </a:r>
            <a:endParaRPr lang="en-GB" sz="3600" dirty="0"/>
          </a:p>
        </p:txBody>
      </p:sp>
      <p:sp>
        <p:nvSpPr>
          <p:cNvPr id="11" name="Rounded Rectangle 10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slip</a:t>
            </a:r>
            <a:r>
              <a:rPr lang="en-GB" sz="3600" dirty="0" err="1">
                <a:solidFill>
                  <a:srgbClr val="BA2406"/>
                </a:solidFill>
              </a:rPr>
              <a:t>p</a:t>
            </a:r>
            <a:endParaRPr lang="en-GB" sz="3600" dirty="0">
              <a:solidFill>
                <a:srgbClr val="BA2406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slipped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7076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scream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screamed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2792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747" y="2847968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hurry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747" y="2847968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hurr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747" y="2847968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hurried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1872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stop</a:t>
            </a:r>
            <a:endParaRPr lang="en-GB" sz="3600" dirty="0"/>
          </a:p>
        </p:txBody>
      </p:sp>
      <p:sp>
        <p:nvSpPr>
          <p:cNvPr id="11" name="Rounded Rectangle 10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stop</a:t>
            </a:r>
            <a:r>
              <a:rPr lang="en-GB" sz="3600" dirty="0" err="1" smtClean="0">
                <a:solidFill>
                  <a:srgbClr val="BA2406"/>
                </a:solidFill>
              </a:rPr>
              <a:t>p</a:t>
            </a:r>
            <a:endParaRPr lang="en-GB" sz="3600" dirty="0">
              <a:solidFill>
                <a:srgbClr val="BA2406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stopped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1725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move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mov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moved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13507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carry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carr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carried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3954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try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tr</a:t>
            </a: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tried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62092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save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sav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saved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5750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beg</a:t>
            </a:r>
            <a:endParaRPr lang="en-GB" sz="3600" dirty="0"/>
          </a:p>
        </p:txBody>
      </p:sp>
      <p:sp>
        <p:nvSpPr>
          <p:cNvPr id="17" name="Rounded Rectangle 16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beg</a:t>
            </a:r>
            <a:r>
              <a:rPr lang="en-GB" sz="3600" dirty="0" err="1" smtClean="0">
                <a:solidFill>
                  <a:srgbClr val="BA2406"/>
                </a:solidFill>
              </a:rPr>
              <a:t>g</a:t>
            </a:r>
            <a:endParaRPr lang="en-GB" sz="3600" dirty="0">
              <a:solidFill>
                <a:srgbClr val="BA2406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begged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0245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tidy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/>
              <a:t>tid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tidied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30935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bury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bur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buried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139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smile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smil</a:t>
            </a:r>
            <a:endParaRPr lang="en-GB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smiled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1171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rub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rub</a:t>
            </a:r>
            <a:r>
              <a:rPr lang="en-GB" sz="3600" dirty="0" smtClean="0">
                <a:solidFill>
                  <a:srgbClr val="BA2406"/>
                </a:solidFill>
              </a:rPr>
              <a:t>b</a:t>
            </a:r>
            <a:endParaRPr lang="en-GB" sz="3600" dirty="0">
              <a:solidFill>
                <a:srgbClr val="BA2406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2000" y="2853000"/>
            <a:ext cx="2160000" cy="1152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rubbed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1364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marry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/>
              <a:t>marr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91880" y="2852936"/>
            <a:ext cx="2160240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smtClean="0"/>
              <a:t>married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6622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427" y="2502835"/>
            <a:ext cx="2531911" cy="25168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18" y="2583261"/>
            <a:ext cx="2531911" cy="25168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367" y="3761255"/>
            <a:ext cx="2531911" cy="251684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62303" y="343405"/>
            <a:ext cx="4956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How did you do?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2427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ASSOON">
      <a:majorFont>
        <a:latin typeface="SassoonPrimary"/>
        <a:ea typeface=""/>
        <a:cs typeface=""/>
      </a:majorFont>
      <a:minorFont>
        <a:latin typeface="SassoonPrimar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267</Words>
  <Application>Microsoft Office PowerPoint</Application>
  <PresentationFormat>On-screen Show (4:3)</PresentationFormat>
  <Paragraphs>100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SassoonPrimary</vt:lpstr>
      <vt:lpstr>Office Theme</vt:lpstr>
      <vt:lpstr>The rules for adding suffixes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 Bannister</dc:creator>
  <cp:lastModifiedBy>Jacqui Bannister</cp:lastModifiedBy>
  <cp:revision>18</cp:revision>
  <dcterms:created xsi:type="dcterms:W3CDTF">2014-04-23T09:22:10Z</dcterms:created>
  <dcterms:modified xsi:type="dcterms:W3CDTF">2015-10-20T12:26:06Z</dcterms:modified>
</cp:coreProperties>
</file>