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7"/>
  </p:notesMasterIdLst>
  <p:sldIdLst>
    <p:sldId id="258" r:id="rId2"/>
    <p:sldId id="256" r:id="rId3"/>
    <p:sldId id="257" r:id="rId4"/>
    <p:sldId id="259" r:id="rId5"/>
    <p:sldId id="260"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72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baccf09876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baccf0987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CE5CD"/>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8602" y="252760"/>
            <a:ext cx="3534943" cy="400110"/>
          </a:xfrm>
          <a:prstGeom prst="rect">
            <a:avLst/>
          </a:prstGeom>
          <a:noFill/>
        </p:spPr>
        <p:txBody>
          <a:bodyPr wrap="none" rtlCol="0">
            <a:spAutoFit/>
          </a:bodyPr>
          <a:lstStyle/>
          <a:p>
            <a:pPr algn="ctr"/>
            <a:r>
              <a:rPr lang="en-GB" sz="2000" b="1" dirty="0" smtClean="0"/>
              <a:t>Non-Chronological Reports</a:t>
            </a:r>
          </a:p>
        </p:txBody>
      </p:sp>
      <p:sp>
        <p:nvSpPr>
          <p:cNvPr id="3" name="TextBox 2"/>
          <p:cNvSpPr txBox="1"/>
          <p:nvPr/>
        </p:nvSpPr>
        <p:spPr>
          <a:xfrm>
            <a:off x="654205" y="1471961"/>
            <a:ext cx="3271024" cy="2862322"/>
          </a:xfrm>
          <a:prstGeom prst="rect">
            <a:avLst/>
          </a:prstGeom>
          <a:solidFill>
            <a:schemeClr val="bg1"/>
          </a:solidFill>
          <a:ln w="38100">
            <a:solidFill>
              <a:schemeClr val="tx1"/>
            </a:solidFill>
          </a:ln>
        </p:spPr>
        <p:txBody>
          <a:bodyPr wrap="square" rtlCol="0">
            <a:spAutoFit/>
          </a:bodyPr>
          <a:lstStyle/>
          <a:p>
            <a:pPr algn="ctr"/>
            <a:r>
              <a:rPr lang="en-GB" sz="1800" b="1" dirty="0" smtClean="0"/>
              <a:t>Structure</a:t>
            </a:r>
          </a:p>
          <a:p>
            <a:pPr algn="ctr"/>
            <a:endParaRPr lang="en-GB" sz="1800" b="1" dirty="0" smtClean="0"/>
          </a:p>
          <a:p>
            <a:pPr marL="285750" indent="-285750">
              <a:buFont typeface="Arial" panose="020B0604020202020204" pitchFamily="34" charset="0"/>
              <a:buChar char="•"/>
            </a:pPr>
            <a:r>
              <a:rPr lang="en-GB" sz="1800" dirty="0" smtClean="0"/>
              <a:t>Title</a:t>
            </a:r>
          </a:p>
          <a:p>
            <a:pPr marL="285750" indent="-285750">
              <a:buFont typeface="Arial" panose="020B0604020202020204" pitchFamily="34" charset="0"/>
              <a:buChar char="•"/>
            </a:pPr>
            <a:r>
              <a:rPr lang="en-GB" sz="1800" dirty="0" smtClean="0"/>
              <a:t>Introduction</a:t>
            </a:r>
          </a:p>
          <a:p>
            <a:pPr marL="285750" indent="-285750">
              <a:buFont typeface="Arial" panose="020B0604020202020204" pitchFamily="34" charset="0"/>
              <a:buChar char="•"/>
            </a:pPr>
            <a:r>
              <a:rPr lang="en-GB" sz="1800" dirty="0" smtClean="0"/>
              <a:t>Paragraphs </a:t>
            </a:r>
          </a:p>
          <a:p>
            <a:pPr marL="285750" indent="-285750">
              <a:buFont typeface="Arial" panose="020B0604020202020204" pitchFamily="34" charset="0"/>
              <a:buChar char="•"/>
            </a:pPr>
            <a:r>
              <a:rPr lang="en-GB" sz="1800" dirty="0" smtClean="0"/>
              <a:t>Subheadings</a:t>
            </a:r>
          </a:p>
          <a:p>
            <a:pPr marL="285750" indent="-285750">
              <a:buFont typeface="Arial" panose="020B0604020202020204" pitchFamily="34" charset="0"/>
              <a:buChar char="•"/>
            </a:pPr>
            <a:r>
              <a:rPr lang="en-GB" sz="1800" dirty="0" smtClean="0"/>
              <a:t>Conclusion (interesting fact)</a:t>
            </a:r>
          </a:p>
          <a:p>
            <a:pPr marL="285750" indent="-285750">
              <a:buFont typeface="Arial" panose="020B0604020202020204" pitchFamily="34" charset="0"/>
              <a:buChar char="•"/>
            </a:pPr>
            <a:r>
              <a:rPr lang="en-GB" sz="1800" dirty="0" smtClean="0"/>
              <a:t>Picture/diagram with a caption</a:t>
            </a:r>
            <a:endParaRPr lang="en-GB" sz="1800" dirty="0"/>
          </a:p>
        </p:txBody>
      </p:sp>
      <p:sp>
        <p:nvSpPr>
          <p:cNvPr id="4" name="TextBox 3"/>
          <p:cNvSpPr txBox="1"/>
          <p:nvPr/>
        </p:nvSpPr>
        <p:spPr>
          <a:xfrm>
            <a:off x="4638908" y="1471960"/>
            <a:ext cx="3330497" cy="2862322"/>
          </a:xfrm>
          <a:prstGeom prst="rect">
            <a:avLst/>
          </a:prstGeom>
          <a:solidFill>
            <a:schemeClr val="bg1"/>
          </a:solidFill>
          <a:ln w="38100">
            <a:solidFill>
              <a:schemeClr val="tx1"/>
            </a:solidFill>
          </a:ln>
        </p:spPr>
        <p:txBody>
          <a:bodyPr wrap="square" rtlCol="0">
            <a:spAutoFit/>
          </a:bodyPr>
          <a:lstStyle/>
          <a:p>
            <a:pPr algn="ctr"/>
            <a:r>
              <a:rPr lang="en-GB" sz="1800" b="1" dirty="0" smtClean="0"/>
              <a:t>Language features</a:t>
            </a:r>
          </a:p>
          <a:p>
            <a:pPr algn="ctr"/>
            <a:endParaRPr lang="en-GB" sz="1800" b="1" dirty="0" smtClean="0"/>
          </a:p>
          <a:p>
            <a:pPr marL="285750" indent="-285750">
              <a:buFont typeface="Arial" panose="020B0604020202020204" pitchFamily="34" charset="0"/>
              <a:buChar char="•"/>
            </a:pPr>
            <a:r>
              <a:rPr lang="en-GB" sz="1800" dirty="0" smtClean="0"/>
              <a:t>Present tense</a:t>
            </a:r>
          </a:p>
          <a:p>
            <a:pPr marL="285750" indent="-285750">
              <a:buFont typeface="Arial" panose="020B0604020202020204" pitchFamily="34" charset="0"/>
              <a:buChar char="•"/>
            </a:pPr>
            <a:r>
              <a:rPr lang="en-GB" sz="1800" dirty="0" smtClean="0"/>
              <a:t>Technical (scientific) vocabulary</a:t>
            </a:r>
          </a:p>
          <a:p>
            <a:pPr marL="285750" indent="-285750">
              <a:buFont typeface="Arial" panose="020B0604020202020204" pitchFamily="34" charset="0"/>
              <a:buChar char="•"/>
            </a:pPr>
            <a:r>
              <a:rPr lang="en-GB" sz="1800" dirty="0" smtClean="0"/>
              <a:t>Third person</a:t>
            </a:r>
          </a:p>
          <a:p>
            <a:pPr marL="285750" indent="-285750">
              <a:buFont typeface="Arial" panose="020B0604020202020204" pitchFamily="34" charset="0"/>
              <a:buChar char="•"/>
            </a:pPr>
            <a:r>
              <a:rPr lang="en-GB" sz="1800" dirty="0" smtClean="0"/>
              <a:t>Descriptive, factual language</a:t>
            </a:r>
          </a:p>
          <a:p>
            <a:pPr marL="285750" indent="-285750">
              <a:buFont typeface="Arial" panose="020B0604020202020204" pitchFamily="34" charset="0"/>
              <a:buChar char="•"/>
            </a:pPr>
            <a:r>
              <a:rPr lang="en-GB" sz="1800" dirty="0" smtClean="0"/>
              <a:t>Vary sentence starters</a:t>
            </a:r>
          </a:p>
          <a:p>
            <a:endParaRPr lang="en-GB" sz="18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4521200"/>
            <a:ext cx="406400" cy="406400"/>
          </a:xfrm>
          <a:prstGeom prst="rect">
            <a:avLst/>
          </a:prstGeom>
        </p:spPr>
      </p:pic>
    </p:spTree>
    <p:extLst>
      <p:ext uri="{BB962C8B-B14F-4D97-AF65-F5344CB8AC3E}">
        <p14:creationId xmlns:p14="http://schemas.microsoft.com/office/powerpoint/2010/main" val="3565384003"/>
      </p:ext>
    </p:extLst>
  </p:cSld>
  <p:clrMapOvr>
    <a:masterClrMapping/>
  </p:clrMapOvr>
  <mc:AlternateContent xmlns:mc="http://schemas.openxmlformats.org/markup-compatibility/2006">
    <mc:Choice xmlns:p14="http://schemas.microsoft.com/office/powerpoint/2010/main" Requires="p14">
      <p:transition spd="slow" p14:dur="2000" advTm="87605"/>
    </mc:Choice>
    <mc:Fallback>
      <p:transition spd="slow" advTm="876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5">
            <a:alphaModFix/>
          </a:blip>
          <a:srcRect l="11039" t="1722" r="16711" b="2565"/>
          <a:stretch/>
        </p:blipFill>
        <p:spPr>
          <a:xfrm>
            <a:off x="6494825" y="410350"/>
            <a:ext cx="2447949" cy="1824841"/>
          </a:xfrm>
          <a:prstGeom prst="rect">
            <a:avLst/>
          </a:prstGeom>
          <a:noFill/>
          <a:ln>
            <a:noFill/>
          </a:ln>
        </p:spPr>
      </p:pic>
      <p:sp>
        <p:nvSpPr>
          <p:cNvPr id="55" name="Google Shape;55;p13"/>
          <p:cNvSpPr txBox="1"/>
          <p:nvPr/>
        </p:nvSpPr>
        <p:spPr>
          <a:xfrm>
            <a:off x="5476025" y="2313450"/>
            <a:ext cx="3466800" cy="5094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300" i="1">
                <a:latin typeface="Calibri"/>
                <a:ea typeface="Calibri"/>
                <a:cs typeface="Calibri"/>
                <a:sym typeface="Calibri"/>
              </a:rPr>
              <a:t>With its long, stretched legs, the jellyphant is able to run up to incredible speeds of 150 mph!</a:t>
            </a:r>
            <a:endParaRPr sz="2300">
              <a:solidFill>
                <a:srgbClr val="000000"/>
              </a:solidFill>
              <a:latin typeface="Calibri"/>
              <a:ea typeface="Calibri"/>
              <a:cs typeface="Calibri"/>
              <a:sym typeface="Calibri"/>
            </a:endParaRPr>
          </a:p>
        </p:txBody>
      </p:sp>
      <p:sp>
        <p:nvSpPr>
          <p:cNvPr id="56" name="Google Shape;56;p13"/>
          <p:cNvSpPr txBox="1"/>
          <p:nvPr/>
        </p:nvSpPr>
        <p:spPr>
          <a:xfrm>
            <a:off x="141500" y="396200"/>
            <a:ext cx="6275400" cy="1908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latin typeface="Comic Sans MS"/>
                <a:ea typeface="Comic Sans MS"/>
                <a:cs typeface="Comic Sans MS"/>
                <a:sym typeface="Comic Sans MS"/>
              </a:rPr>
              <a:t>The Jellyphant</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For many years, little has been known about these fascinating creatures as they are extremely shy and timid. With many animals wanting to feast on their jelly bodies, the majestic jellyphants have mastered the art of jelly camouflage and are able to reach unstoppable running speeds for means of escape. Thanks to more and more conservation areas being set up, we are now able to explore these magnificent creatures.</a:t>
            </a:r>
            <a:endParaRPr>
              <a:latin typeface="Comic Sans MS"/>
              <a:ea typeface="Comic Sans MS"/>
              <a:cs typeface="Comic Sans MS"/>
              <a:sym typeface="Comic Sans MS"/>
            </a:endParaRPr>
          </a:p>
        </p:txBody>
      </p:sp>
      <p:sp>
        <p:nvSpPr>
          <p:cNvPr id="57" name="Google Shape;57;p13"/>
          <p:cNvSpPr txBox="1"/>
          <p:nvPr/>
        </p:nvSpPr>
        <p:spPr>
          <a:xfrm>
            <a:off x="219425" y="2480075"/>
            <a:ext cx="8723400" cy="1908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dirty="0">
                <a:latin typeface="Comic Sans MS"/>
                <a:ea typeface="Comic Sans MS"/>
                <a:cs typeface="Comic Sans MS"/>
                <a:sym typeface="Comic Sans MS"/>
              </a:rPr>
              <a:t>Body</a:t>
            </a:r>
            <a:endParaRPr u="sng" dirty="0">
              <a:latin typeface="Comic Sans MS"/>
              <a:ea typeface="Comic Sans MS"/>
              <a:cs typeface="Comic Sans MS"/>
              <a:sym typeface="Comic Sans MS"/>
            </a:endParaRPr>
          </a:p>
          <a:p>
            <a:pPr marL="0" lvl="0" indent="0" algn="l" rtl="0">
              <a:spcBef>
                <a:spcPts val="0"/>
              </a:spcBef>
              <a:spcAft>
                <a:spcPts val="0"/>
              </a:spcAft>
              <a:buNone/>
            </a:pPr>
            <a:endParaRPr u="sng" dirty="0">
              <a:latin typeface="Comic Sans MS"/>
              <a:ea typeface="Comic Sans MS"/>
              <a:cs typeface="Comic Sans MS"/>
              <a:sym typeface="Comic Sans MS"/>
            </a:endParaRPr>
          </a:p>
          <a:p>
            <a:pPr marL="0" lvl="0" indent="0" algn="l" rtl="0">
              <a:spcBef>
                <a:spcPts val="0"/>
              </a:spcBef>
              <a:spcAft>
                <a:spcPts val="0"/>
              </a:spcAft>
              <a:buNone/>
            </a:pPr>
            <a:r>
              <a:rPr lang="en-GB" dirty="0">
                <a:latin typeface="Comic Sans MS"/>
                <a:ea typeface="Comic Sans MS"/>
                <a:cs typeface="Comic Sans MS"/>
                <a:sym typeface="Comic Sans MS"/>
              </a:rPr>
              <a:t>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famed for its </a:t>
            </a:r>
            <a:r>
              <a:rPr lang="en-GB" dirty="0" err="1">
                <a:latin typeface="Comic Sans MS"/>
                <a:ea typeface="Comic Sans MS"/>
                <a:cs typeface="Comic Sans MS"/>
                <a:sym typeface="Comic Sans MS"/>
              </a:rPr>
              <a:t>wibbly</a:t>
            </a:r>
            <a:r>
              <a:rPr lang="en-GB" dirty="0">
                <a:latin typeface="Comic Sans MS"/>
                <a:ea typeface="Comic Sans MS"/>
                <a:cs typeface="Comic Sans MS"/>
                <a:sym typeface="Comic Sans MS"/>
              </a:rPr>
              <a:t>, wobbly body, is the largest </a:t>
            </a:r>
            <a:r>
              <a:rPr lang="en-GB" dirty="0" err="1">
                <a:latin typeface="Comic Sans MS"/>
                <a:ea typeface="Comic Sans MS"/>
                <a:cs typeface="Comic Sans MS"/>
                <a:sym typeface="Comic Sans MS"/>
              </a:rPr>
              <a:t>foodimal</a:t>
            </a:r>
            <a:r>
              <a:rPr lang="en-GB" dirty="0">
                <a:latin typeface="Comic Sans MS"/>
                <a:ea typeface="Comic Sans MS"/>
                <a:cs typeface="Comic Sans MS"/>
                <a:sym typeface="Comic Sans MS"/>
              </a:rPr>
              <a:t> of all. With legs that stretch taller than the Eiffel Tower, it is also the quickest </a:t>
            </a:r>
            <a:r>
              <a:rPr lang="en-GB" dirty="0" err="1">
                <a:latin typeface="Comic Sans MS"/>
                <a:ea typeface="Comic Sans MS"/>
                <a:cs typeface="Comic Sans MS"/>
                <a:sym typeface="Comic Sans MS"/>
              </a:rPr>
              <a:t>foodimal</a:t>
            </a:r>
            <a:r>
              <a:rPr lang="en-GB" dirty="0">
                <a:latin typeface="Comic Sans MS"/>
                <a:ea typeface="Comic Sans MS"/>
                <a:cs typeface="Comic Sans MS"/>
                <a:sym typeface="Comic Sans MS"/>
              </a:rPr>
              <a:t>. Its tusks, almost as heavy as a car, are made entirely of bananas, which 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will snack on throughout the day. Rather interestingly, overnight 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will grow new banana tusks ready for snacking on the next day. Due to its body being completely made of jelly, 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cannot live in the water. If it spends more than five minutes fully submerged, the jelly will start to melt away.</a:t>
            </a:r>
            <a:endParaRPr dirty="0">
              <a:latin typeface="Comic Sans MS"/>
              <a:ea typeface="Comic Sans MS"/>
              <a:cs typeface="Comic Sans MS"/>
              <a:sym typeface="Comic Sans MS"/>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1700" y="45212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2601"/>
    </mc:Choice>
    <mc:Fallback>
      <p:transition spd="slow" advTm="222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p:nvPr/>
        </p:nvSpPr>
        <p:spPr>
          <a:xfrm>
            <a:off x="120375" y="166550"/>
            <a:ext cx="8723400" cy="169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latin typeface="Comic Sans MS"/>
                <a:ea typeface="Comic Sans MS"/>
                <a:cs typeface="Comic Sans MS"/>
                <a:sym typeface="Comic Sans MS"/>
              </a:rPr>
              <a:t>Habitat &amp; Diet</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The jellyphant can rarely be spotted in its natural habitat; the jungle. Despite its size, it is remarkably great at hiding. The jungle’s temperate conditions are not ideal for a jellyphant, so to find shelter from the rain (in order to avoid melting) the jellyphant’s ears stretch out to act like an umbrella. As well as banana tusks, the jellyphant enjoys feasting on pizza trees in the jungle.</a:t>
            </a: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p:txBody>
      </p:sp>
      <p:sp>
        <p:nvSpPr>
          <p:cNvPr id="63" name="Google Shape;63;p14"/>
          <p:cNvSpPr txBox="1"/>
          <p:nvPr/>
        </p:nvSpPr>
        <p:spPr>
          <a:xfrm>
            <a:off x="210300" y="1804550"/>
            <a:ext cx="8723400" cy="169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latin typeface="Comic Sans MS"/>
                <a:ea typeface="Comic Sans MS"/>
                <a:cs typeface="Comic Sans MS"/>
                <a:sym typeface="Comic Sans MS"/>
              </a:rPr>
              <a:t>Characteristics</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Spotting a lone jellyphant in its natural habitat can be extremely difficult due to their shy and nervous character. They often travel in herds for protection and prefer to avoid all other creatures. Due to the average lifespan of a jellyphant being over a thousand years, they are extremely wise creatures and can speak over 12 different languages. </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p:txBody>
      </p:sp>
      <p:sp>
        <p:nvSpPr>
          <p:cNvPr id="64" name="Google Shape;64;p14"/>
          <p:cNvSpPr txBox="1"/>
          <p:nvPr/>
        </p:nvSpPr>
        <p:spPr>
          <a:xfrm>
            <a:off x="291950" y="3289850"/>
            <a:ext cx="3160500" cy="1369800"/>
          </a:xfrm>
          <a:prstGeom prst="rect">
            <a:avLst/>
          </a:prstGeom>
          <a:solidFill>
            <a:srgbClr val="D9D2E9"/>
          </a:solid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100" u="sng">
                <a:latin typeface="Comic Sans MS"/>
                <a:ea typeface="Comic Sans MS"/>
                <a:cs typeface="Comic Sans MS"/>
                <a:sym typeface="Comic Sans MS"/>
              </a:rPr>
              <a:t>Did you know?</a:t>
            </a:r>
            <a:endParaRPr sz="1100" u="sng">
              <a:latin typeface="Comic Sans MS"/>
              <a:ea typeface="Comic Sans MS"/>
              <a:cs typeface="Comic Sans MS"/>
              <a:sym typeface="Comic Sans MS"/>
            </a:endParaRPr>
          </a:p>
          <a:p>
            <a:pPr marL="457200" lvl="0" indent="-298450" algn="l" rtl="0">
              <a:spcBef>
                <a:spcPts val="0"/>
              </a:spcBef>
              <a:spcAft>
                <a:spcPts val="0"/>
              </a:spcAft>
              <a:buSzPts val="1100"/>
              <a:buFont typeface="Comic Sans MS"/>
              <a:buChar char="-"/>
            </a:pPr>
            <a:r>
              <a:rPr lang="en-GB" sz="1100">
                <a:latin typeface="Comic Sans MS"/>
                <a:ea typeface="Comic Sans MS"/>
                <a:cs typeface="Comic Sans MS"/>
                <a:sym typeface="Comic Sans MS"/>
              </a:rPr>
              <a:t>The longest banana tusk ever recorded was over 100m long!</a:t>
            </a:r>
            <a:endParaRPr sz="1100">
              <a:latin typeface="Comic Sans MS"/>
              <a:ea typeface="Comic Sans MS"/>
              <a:cs typeface="Comic Sans MS"/>
              <a:sym typeface="Comic Sans MS"/>
            </a:endParaRPr>
          </a:p>
          <a:p>
            <a:pPr marL="457200" lvl="0" indent="-298450" algn="l" rtl="0">
              <a:spcBef>
                <a:spcPts val="0"/>
              </a:spcBef>
              <a:spcAft>
                <a:spcPts val="0"/>
              </a:spcAft>
              <a:buSzPts val="1100"/>
              <a:buFont typeface="Comic Sans MS"/>
              <a:buChar char="-"/>
            </a:pPr>
            <a:r>
              <a:rPr lang="en-GB" sz="1100">
                <a:latin typeface="Comic Sans MS"/>
                <a:ea typeface="Comic Sans MS"/>
                <a:cs typeface="Comic Sans MS"/>
                <a:sym typeface="Comic Sans MS"/>
              </a:rPr>
              <a:t>Famous scientist, Charles Darwin, once managed to ride a jellyphant!</a:t>
            </a:r>
            <a:endParaRPr sz="1100">
              <a:latin typeface="Comic Sans MS"/>
              <a:ea typeface="Comic Sans MS"/>
              <a:cs typeface="Comic Sans MS"/>
              <a:sym typeface="Comic Sans MS"/>
            </a:endParaRPr>
          </a:p>
          <a:p>
            <a:pPr marL="457200" lvl="0" indent="-298450" algn="l" rtl="0">
              <a:spcBef>
                <a:spcPts val="0"/>
              </a:spcBef>
              <a:spcAft>
                <a:spcPts val="0"/>
              </a:spcAft>
              <a:buSzPts val="1100"/>
              <a:buFont typeface="Comic Sans MS"/>
              <a:buChar char="-"/>
            </a:pPr>
            <a:r>
              <a:rPr lang="en-GB" sz="1100">
                <a:latin typeface="Comic Sans MS"/>
                <a:ea typeface="Comic Sans MS"/>
                <a:cs typeface="Comic Sans MS"/>
                <a:sym typeface="Comic Sans MS"/>
              </a:rPr>
              <a:t>The largest ever jellyphant poo was bigger than the size of your house!</a:t>
            </a:r>
            <a:endParaRPr sz="1100">
              <a:latin typeface="Comic Sans MS"/>
              <a:ea typeface="Comic Sans MS"/>
              <a:cs typeface="Comic Sans MS"/>
              <a:sym typeface="Comic Sans MS"/>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45212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9782"/>
    </mc:Choice>
    <mc:Fallback>
      <p:transition spd="slow" advTm="179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2285681" y="1285695"/>
            <a:ext cx="4572638" cy="2572109"/>
          </a:xfrm>
          <a:prstGeom prst="rect">
            <a:avLst/>
          </a:prstGeom>
        </p:spPr>
      </p:pic>
      <p:pic>
        <p:nvPicPr>
          <p:cNvPr id="3" name="Picture 2"/>
          <p:cNvPicPr>
            <a:picLocks noChangeAspect="1"/>
          </p:cNvPicPr>
          <p:nvPr/>
        </p:nvPicPr>
        <p:blipFill>
          <a:blip r:embed="rId5"/>
          <a:stretch>
            <a:fillRect/>
          </a:stretch>
        </p:blipFill>
        <p:spPr>
          <a:xfrm>
            <a:off x="306054" y="174236"/>
            <a:ext cx="5366200" cy="4795025"/>
          </a:xfrm>
          <a:prstGeom prst="rect">
            <a:avLst/>
          </a:prstGeom>
        </p:spPr>
      </p:pic>
      <p:sp>
        <p:nvSpPr>
          <p:cNvPr id="4" name="TextBox 3"/>
          <p:cNvSpPr txBox="1"/>
          <p:nvPr/>
        </p:nvSpPr>
        <p:spPr>
          <a:xfrm>
            <a:off x="6222380" y="557561"/>
            <a:ext cx="2148469" cy="3323987"/>
          </a:xfrm>
          <a:prstGeom prst="rect">
            <a:avLst/>
          </a:prstGeom>
          <a:noFill/>
        </p:spPr>
        <p:txBody>
          <a:bodyPr wrap="square" rtlCol="0">
            <a:spAutoFit/>
          </a:bodyPr>
          <a:lstStyle/>
          <a:p>
            <a:r>
              <a:rPr lang="en-GB" dirty="0" smtClean="0"/>
              <a:t>Look back at the plan you produced yesterday.</a:t>
            </a:r>
          </a:p>
          <a:p>
            <a:pPr marL="285750" indent="-285750">
              <a:buFont typeface="Arial" panose="020B0604020202020204" pitchFamily="34" charset="0"/>
              <a:buChar char="•"/>
            </a:pPr>
            <a:r>
              <a:rPr lang="en-GB" dirty="0" smtClean="0"/>
              <a:t>Do you have enough detail in each paragraph? (Remember a paragraph is not just one sentence. You will need to include detail about you </a:t>
            </a:r>
            <a:r>
              <a:rPr lang="en-GB" dirty="0" err="1" smtClean="0"/>
              <a:t>foodimal</a:t>
            </a:r>
            <a:r>
              <a:rPr lang="en-GB" dirty="0" smtClean="0"/>
              <a:t>).</a:t>
            </a:r>
          </a:p>
          <a:p>
            <a:pPr marL="285750" indent="-285750">
              <a:buFont typeface="Arial" panose="020B0604020202020204" pitchFamily="34" charset="0"/>
              <a:buChar char="•"/>
            </a:pPr>
            <a:r>
              <a:rPr lang="en-GB" dirty="0" smtClean="0"/>
              <a:t>Have you used some scientific vocabulary?</a:t>
            </a:r>
          </a:p>
          <a:p>
            <a:pPr marL="285750" indent="-285750">
              <a:buFont typeface="Arial" panose="020B0604020202020204" pitchFamily="34" charset="0"/>
              <a:buChar char="•"/>
            </a:pP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1700" y="4521200"/>
            <a:ext cx="406400" cy="406400"/>
          </a:xfrm>
          <a:prstGeom prst="rect">
            <a:avLst/>
          </a:prstGeom>
        </p:spPr>
      </p:pic>
    </p:spTree>
    <p:extLst>
      <p:ext uri="{BB962C8B-B14F-4D97-AF65-F5344CB8AC3E}">
        <p14:creationId xmlns:p14="http://schemas.microsoft.com/office/powerpoint/2010/main" val="3764194472"/>
      </p:ext>
    </p:extLst>
  </p:cSld>
  <p:clrMapOvr>
    <a:masterClrMapping/>
  </p:clrMapOvr>
  <mc:AlternateContent xmlns:mc="http://schemas.openxmlformats.org/markup-compatibility/2006">
    <mc:Choice xmlns:p14="http://schemas.microsoft.com/office/powerpoint/2010/main" Requires="p14">
      <p:transition spd="slow" p14:dur="2000" advTm="34832"/>
    </mc:Choice>
    <mc:Fallback>
      <p:transition spd="slow" advTm="34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8602" y="252760"/>
            <a:ext cx="3524569" cy="400110"/>
          </a:xfrm>
          <a:prstGeom prst="rect">
            <a:avLst/>
          </a:prstGeom>
          <a:noFill/>
        </p:spPr>
        <p:txBody>
          <a:bodyPr wrap="square" rtlCol="0">
            <a:spAutoFit/>
          </a:bodyPr>
          <a:lstStyle/>
          <a:p>
            <a:pPr algn="ctr"/>
            <a:r>
              <a:rPr lang="en-GB" sz="2000" b="1" dirty="0" smtClean="0"/>
              <a:t>Non-Chronological Reports</a:t>
            </a:r>
          </a:p>
        </p:txBody>
      </p:sp>
      <p:sp>
        <p:nvSpPr>
          <p:cNvPr id="3" name="TextBox 2"/>
          <p:cNvSpPr txBox="1"/>
          <p:nvPr/>
        </p:nvSpPr>
        <p:spPr>
          <a:xfrm>
            <a:off x="639336" y="1323279"/>
            <a:ext cx="2720898" cy="3539430"/>
          </a:xfrm>
          <a:prstGeom prst="rect">
            <a:avLst/>
          </a:prstGeom>
          <a:solidFill>
            <a:schemeClr val="bg1"/>
          </a:solidFill>
          <a:ln w="38100">
            <a:solidFill>
              <a:schemeClr val="tx1"/>
            </a:solidFill>
          </a:ln>
        </p:spPr>
        <p:txBody>
          <a:bodyPr wrap="square" rtlCol="0">
            <a:spAutoFit/>
          </a:bodyPr>
          <a:lstStyle/>
          <a:p>
            <a:pPr algn="ctr"/>
            <a:r>
              <a:rPr lang="en-GB" sz="1600" b="1" dirty="0" smtClean="0"/>
              <a:t>Structure</a:t>
            </a:r>
          </a:p>
          <a:p>
            <a:pPr algn="ctr"/>
            <a:endParaRPr lang="en-GB" sz="1600" b="1" dirty="0" smtClean="0"/>
          </a:p>
          <a:p>
            <a:pPr marL="285750" indent="-285750">
              <a:buFont typeface="Arial" panose="020B0604020202020204" pitchFamily="34" charset="0"/>
              <a:buChar char="•"/>
            </a:pPr>
            <a:r>
              <a:rPr lang="en-GB" sz="1600" dirty="0" smtClean="0"/>
              <a:t>Title</a:t>
            </a:r>
          </a:p>
          <a:p>
            <a:pPr marL="285750" indent="-285750">
              <a:buFont typeface="Arial" panose="020B0604020202020204" pitchFamily="34" charset="0"/>
              <a:buChar char="•"/>
            </a:pPr>
            <a:r>
              <a:rPr lang="en-GB" sz="1600" dirty="0" smtClean="0"/>
              <a:t>Introduction</a:t>
            </a:r>
          </a:p>
          <a:p>
            <a:pPr marL="285750" indent="-285750">
              <a:buFont typeface="Arial" panose="020B0604020202020204" pitchFamily="34" charset="0"/>
              <a:buChar char="•"/>
            </a:pPr>
            <a:r>
              <a:rPr lang="en-GB" sz="1600" dirty="0" smtClean="0"/>
              <a:t>Paragraphs (each paragraph to describe a different characteristic of the </a:t>
            </a:r>
            <a:r>
              <a:rPr lang="en-GB" sz="1600" dirty="0" err="1" smtClean="0"/>
              <a:t>foodimal</a:t>
            </a:r>
            <a:r>
              <a:rPr lang="en-GB" sz="1600" dirty="0" smtClean="0"/>
              <a:t>)</a:t>
            </a:r>
          </a:p>
          <a:p>
            <a:pPr marL="285750" indent="-285750">
              <a:buFont typeface="Arial" panose="020B0604020202020204" pitchFamily="34" charset="0"/>
              <a:buChar char="•"/>
            </a:pPr>
            <a:r>
              <a:rPr lang="en-GB" sz="1600" dirty="0" smtClean="0"/>
              <a:t>Subheadings</a:t>
            </a:r>
          </a:p>
          <a:p>
            <a:pPr marL="285750" indent="-285750">
              <a:buFont typeface="Arial" panose="020B0604020202020204" pitchFamily="34" charset="0"/>
              <a:buChar char="•"/>
            </a:pPr>
            <a:r>
              <a:rPr lang="en-GB" sz="1600" dirty="0" smtClean="0"/>
              <a:t>Conclusion (interesting fact)</a:t>
            </a:r>
          </a:p>
          <a:p>
            <a:pPr marL="285750" indent="-285750">
              <a:buFont typeface="Arial" panose="020B0604020202020204" pitchFamily="34" charset="0"/>
              <a:buChar char="•"/>
            </a:pPr>
            <a:r>
              <a:rPr lang="en-GB" sz="1600" dirty="0" smtClean="0"/>
              <a:t>Picture of your </a:t>
            </a:r>
            <a:r>
              <a:rPr lang="en-GB" sz="1600" dirty="0" err="1" smtClean="0"/>
              <a:t>foodimal</a:t>
            </a:r>
            <a:r>
              <a:rPr lang="en-GB" sz="1600" dirty="0" smtClean="0"/>
              <a:t>  with a caption</a:t>
            </a:r>
          </a:p>
          <a:p>
            <a:pPr marL="285750" indent="-285750">
              <a:buFont typeface="Arial" panose="020B0604020202020204" pitchFamily="34" charset="0"/>
              <a:buChar char="•"/>
            </a:pPr>
            <a:endParaRPr lang="en-GB" sz="1600" dirty="0"/>
          </a:p>
        </p:txBody>
      </p:sp>
      <p:sp>
        <p:nvSpPr>
          <p:cNvPr id="4" name="TextBox 3"/>
          <p:cNvSpPr txBox="1"/>
          <p:nvPr/>
        </p:nvSpPr>
        <p:spPr>
          <a:xfrm>
            <a:off x="4370886" y="1348850"/>
            <a:ext cx="3330497" cy="3539430"/>
          </a:xfrm>
          <a:prstGeom prst="rect">
            <a:avLst/>
          </a:prstGeom>
          <a:solidFill>
            <a:schemeClr val="bg1"/>
          </a:solidFill>
          <a:ln w="38100">
            <a:solidFill>
              <a:schemeClr val="tx1"/>
            </a:solidFill>
          </a:ln>
        </p:spPr>
        <p:txBody>
          <a:bodyPr wrap="square" rtlCol="0">
            <a:spAutoFit/>
          </a:bodyPr>
          <a:lstStyle/>
          <a:p>
            <a:pPr algn="ctr"/>
            <a:r>
              <a:rPr lang="en-GB" sz="1600" b="1" dirty="0" smtClean="0"/>
              <a:t>Language features</a:t>
            </a:r>
          </a:p>
          <a:p>
            <a:pPr algn="ctr"/>
            <a:endParaRPr lang="en-GB" sz="1600" b="1" dirty="0" smtClean="0"/>
          </a:p>
          <a:p>
            <a:pPr marL="285750" indent="-285750">
              <a:buFont typeface="Arial" panose="020B0604020202020204" pitchFamily="34" charset="0"/>
              <a:buChar char="•"/>
            </a:pPr>
            <a:r>
              <a:rPr lang="en-GB" sz="1600" dirty="0" smtClean="0"/>
              <a:t>Present tense</a:t>
            </a:r>
          </a:p>
          <a:p>
            <a:pPr marL="285750" indent="-285750">
              <a:buFont typeface="Arial" panose="020B0604020202020204" pitchFamily="34" charset="0"/>
              <a:buChar char="•"/>
            </a:pPr>
            <a:r>
              <a:rPr lang="en-GB" sz="1600" dirty="0" smtClean="0"/>
              <a:t>Technical (scientific) vocabulary</a:t>
            </a:r>
          </a:p>
          <a:p>
            <a:pPr marL="285750" indent="-285750">
              <a:buFont typeface="Arial" panose="020B0604020202020204" pitchFamily="34" charset="0"/>
              <a:buChar char="•"/>
            </a:pPr>
            <a:r>
              <a:rPr lang="en-GB" sz="1600" dirty="0" smtClean="0"/>
              <a:t>Third person</a:t>
            </a:r>
          </a:p>
          <a:p>
            <a:pPr marL="285750" indent="-285750">
              <a:buFont typeface="Arial" panose="020B0604020202020204" pitchFamily="34" charset="0"/>
              <a:buChar char="•"/>
            </a:pPr>
            <a:r>
              <a:rPr lang="en-GB" sz="1600" dirty="0" smtClean="0"/>
              <a:t>Descriptive, factual language</a:t>
            </a:r>
          </a:p>
          <a:p>
            <a:pPr marL="285750" indent="-285750">
              <a:buFont typeface="Arial" panose="020B0604020202020204" pitchFamily="34" charset="0"/>
              <a:buChar char="•"/>
            </a:pPr>
            <a:r>
              <a:rPr lang="en-GB" sz="1600" dirty="0" smtClean="0"/>
              <a:t>Vary sentence starters</a:t>
            </a:r>
          </a:p>
          <a:p>
            <a:pPr marL="285750" indent="-285750">
              <a:buFont typeface="Arial" panose="020B0604020202020204" pitchFamily="34" charset="0"/>
              <a:buChar char="•"/>
            </a:pPr>
            <a:r>
              <a:rPr lang="en-GB" sz="1600" dirty="0" smtClean="0"/>
              <a:t>Subordinating and coordinating conjunctions</a:t>
            </a:r>
          </a:p>
          <a:p>
            <a:pPr marL="285750" indent="-285750">
              <a:buFont typeface="Arial" panose="020B0604020202020204" pitchFamily="34" charset="0"/>
              <a:buChar char="•"/>
            </a:pPr>
            <a:r>
              <a:rPr lang="en-GB" sz="1600" dirty="0" smtClean="0"/>
              <a:t>Punctuation: capital letters, full stops, commas</a:t>
            </a:r>
          </a:p>
          <a:p>
            <a:pPr marL="285750" indent="-285750">
              <a:buFont typeface="Arial" panose="020B0604020202020204" pitchFamily="34" charset="0"/>
              <a:buChar char="•"/>
            </a:pPr>
            <a:r>
              <a:rPr lang="en-GB" sz="1600" dirty="0" smtClean="0"/>
              <a:t>Challenge: can you use brackets for parenthesis?</a:t>
            </a:r>
            <a:endParaRPr lang="en-GB" sz="1600" dirty="0"/>
          </a:p>
        </p:txBody>
      </p:sp>
      <p:sp>
        <p:nvSpPr>
          <p:cNvPr id="5" name="TextBox 4"/>
          <p:cNvSpPr txBox="1"/>
          <p:nvPr/>
        </p:nvSpPr>
        <p:spPr>
          <a:xfrm>
            <a:off x="2731655" y="837903"/>
            <a:ext cx="3278462" cy="307777"/>
          </a:xfrm>
          <a:prstGeom prst="rect">
            <a:avLst/>
          </a:prstGeom>
          <a:noFill/>
        </p:spPr>
        <p:txBody>
          <a:bodyPr wrap="none" rtlCol="0">
            <a:spAutoFit/>
          </a:bodyPr>
          <a:lstStyle/>
          <a:p>
            <a:r>
              <a:rPr lang="en-GB" dirty="0" smtClean="0"/>
              <a:t>What I am looking for (success criteria)</a:t>
            </a:r>
            <a:endParaRPr lang="en-GB"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4521200"/>
            <a:ext cx="406400" cy="406400"/>
          </a:xfrm>
          <a:prstGeom prst="rect">
            <a:avLst/>
          </a:prstGeom>
        </p:spPr>
      </p:pic>
    </p:spTree>
    <p:extLst>
      <p:ext uri="{BB962C8B-B14F-4D97-AF65-F5344CB8AC3E}">
        <p14:creationId xmlns:p14="http://schemas.microsoft.com/office/powerpoint/2010/main" val="1227705544"/>
      </p:ext>
    </p:extLst>
  </p:cSld>
  <p:clrMapOvr>
    <a:masterClrMapping/>
  </p:clrMapOvr>
  <mc:AlternateContent xmlns:mc="http://schemas.openxmlformats.org/markup-compatibility/2006">
    <mc:Choice xmlns:p14="http://schemas.microsoft.com/office/powerpoint/2010/main" Requires="p14">
      <p:transition spd="slow" p14:dur="2000" advTm="58920"/>
    </mc:Choice>
    <mc:Fallback>
      <p:transition spd="slow" advTm="58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560</Words>
  <Application>Microsoft Office PowerPoint</Application>
  <PresentationFormat>On-screen Show (16:9)</PresentationFormat>
  <Paragraphs>56</Paragraphs>
  <Slides>5</Slides>
  <Notes>2</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Comic Sans MS</vt:lpstr>
      <vt:lpstr>Simple Light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HomeUser</dc:creator>
  <cp:lastModifiedBy>HomeUser</cp:lastModifiedBy>
  <cp:revision>4</cp:revision>
  <dcterms:modified xsi:type="dcterms:W3CDTF">2021-02-04T14:38:49Z</dcterms:modified>
</cp:coreProperties>
</file>