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87" r:id="rId4"/>
    <p:sldId id="271" r:id="rId5"/>
    <p:sldId id="272" r:id="rId6"/>
    <p:sldId id="273" r:id="rId7"/>
    <p:sldId id="274" r:id="rId8"/>
    <p:sldId id="275" r:id="rId9"/>
    <p:sldId id="276" r:id="rId10"/>
    <p:sldId id="279" r:id="rId11"/>
    <p:sldId id="280" r:id="rId12"/>
    <p:sldId id="282" r:id="rId13"/>
    <p:sldId id="286" r:id="rId14"/>
    <p:sldId id="267" r:id="rId15"/>
  </p:sldIdLst>
  <p:sldSz cx="9144000" cy="6858000" type="screen4x3"/>
  <p:notesSz cx="6858000" cy="9144000"/>
  <p:embeddedFontLst>
    <p:embeddedFont>
      <p:font typeface="Twinkl" panose="020B0604020202020204" pitchFamily="2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Sassoon Infant Rg" panose="02000503030000020003" charset="0"/>
      <p:regular r:id="rId24"/>
      <p:bold r:id="rId25"/>
    </p:embeddedFont>
    <p:embeddedFont>
      <p:font typeface="Twinkl SemiBold" pitchFamily="2" charset="0"/>
      <p:bold r:id="rId26"/>
    </p:embeddedFont>
    <p:embeddedFont>
      <p:font typeface="MS PGothic" panose="020B0600070205080204" pitchFamily="34" charset="-128"/>
      <p:regular r:id="rId27"/>
    </p:embeddedFont>
    <p:embeddedFont>
      <p:font typeface="Twinkl ExtraBold" charset="0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358B"/>
    <a:srgbClr val="CDB5D8"/>
    <a:srgbClr val="87BD30"/>
    <a:srgbClr val="D81D32"/>
    <a:srgbClr val="AFDEF8"/>
    <a:srgbClr val="EEBCD9"/>
    <a:srgbClr val="FAB001"/>
    <a:srgbClr val="E9C501"/>
    <a:srgbClr val="FFE101"/>
    <a:srgbClr val="6993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08" y="-36"/>
      </p:cViewPr>
      <p:guideLst>
        <p:guide orient="horz" pos="3974"/>
        <p:guide orient="horz" pos="346"/>
        <p:guide orient="horz" pos="482"/>
        <p:guide orient="horz" pos="3838"/>
        <p:guide pos="2880"/>
        <p:guide pos="340"/>
        <p:guide pos="5443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 bwMode="auto">
          <a:xfrm>
            <a:off x="503239" y="512764"/>
            <a:ext cx="8137524" cy="5798230"/>
          </a:xfrm>
          <a:prstGeom prst="roundRect">
            <a:avLst>
              <a:gd name="adj" fmla="val 2326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838443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write two sentences to describe these pictures using </a:t>
            </a:r>
            <a:r>
              <a:rPr lang="en-GB" altLang="en-US" b="1" dirty="0">
                <a:latin typeface="Twinkl" pitchFamily="2" charset="0"/>
              </a:rPr>
              <a:t>simple past tense </a:t>
            </a:r>
            <a:r>
              <a:rPr lang="en-GB" altLang="en-US" dirty="0">
                <a:latin typeface="Twinkl" pitchFamily="2" charset="0"/>
              </a:rPr>
              <a:t>and </a:t>
            </a:r>
            <a:r>
              <a:rPr lang="en-GB" altLang="en-US" b="1" dirty="0">
                <a:latin typeface="Twinkl" pitchFamily="2" charset="0"/>
              </a:rPr>
              <a:t>simple present tense</a:t>
            </a:r>
            <a:r>
              <a:rPr lang="en-GB" altLang="en-US" dirty="0">
                <a:latin typeface="Twinkl" pitchFamily="2" charset="0"/>
              </a:rPr>
              <a:t>?</a:t>
            </a:r>
            <a:r>
              <a:rPr lang="en-GB" altLang="en-US" b="1" dirty="0">
                <a:latin typeface="Twinkl" pitchFamily="2" charset="0"/>
              </a:rPr>
              <a:t> 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23" y="1942071"/>
            <a:ext cx="910017" cy="20368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789" y="2255109"/>
            <a:ext cx="1236887" cy="20368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646" y="2255109"/>
            <a:ext cx="3358704" cy="1955476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3867664" y="2713357"/>
            <a:ext cx="1046206" cy="856735"/>
          </a:xfrm>
          <a:prstGeom prst="rightArrow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99503" y="5041557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ysClr val="windowText" lastClr="000000"/>
                </a:solidFill>
              </a:rPr>
              <a:t>One sentence must use a past tense verb and one must use a present tense verb. For example: Children </a:t>
            </a:r>
            <a:r>
              <a:rPr lang="en-GB" altLang="en-US" sz="1600" b="1" dirty="0">
                <a:solidFill>
                  <a:sysClr val="windowText" lastClr="000000"/>
                </a:solidFill>
              </a:rPr>
              <a:t>played</a:t>
            </a:r>
            <a:r>
              <a:rPr lang="en-GB" altLang="en-US" sz="1600" dirty="0">
                <a:solidFill>
                  <a:sysClr val="windowText" lastClr="000000"/>
                </a:solidFill>
              </a:rPr>
              <a:t> with old-fashioned toys in the past. We </a:t>
            </a:r>
            <a:r>
              <a:rPr lang="en-GB" altLang="en-US" sz="1600" b="1" dirty="0">
                <a:solidFill>
                  <a:sysClr val="windowText" lastClr="000000"/>
                </a:solidFill>
              </a:rPr>
              <a:t>play</a:t>
            </a:r>
            <a:r>
              <a:rPr lang="en-GB" altLang="en-US" sz="1600" dirty="0">
                <a:solidFill>
                  <a:sysClr val="windowText" lastClr="000000"/>
                </a:solidFill>
              </a:rPr>
              <a:t> with toys that are more modern now.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838443"/>
            <a:ext cx="7632700" cy="34693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 smtClean="0">
                <a:latin typeface="Twinkl" pitchFamily="2" charset="0"/>
              </a:rPr>
              <a:t>Tenses tell you when something happens or happened. </a:t>
            </a:r>
          </a:p>
          <a:p>
            <a:pPr>
              <a:spcBef>
                <a:spcPct val="0"/>
              </a:spcBef>
            </a:pPr>
            <a:endParaRPr lang="en-GB" altLang="en-US" sz="2400" dirty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endParaRPr lang="en-GB" altLang="en-US" sz="2400" dirty="0" smtClean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b="1" dirty="0" smtClean="0">
                <a:latin typeface="Twinkl" pitchFamily="2" charset="0"/>
              </a:rPr>
              <a:t>Past tense </a:t>
            </a:r>
            <a:r>
              <a:rPr lang="en-GB" altLang="en-US" sz="2400" dirty="0" smtClean="0">
                <a:latin typeface="Twinkl" pitchFamily="2" charset="0"/>
              </a:rPr>
              <a:t>shows something already happened. </a:t>
            </a:r>
          </a:p>
          <a:p>
            <a:pPr>
              <a:spcBef>
                <a:spcPct val="0"/>
              </a:spcBef>
            </a:pPr>
            <a:endParaRPr lang="en-GB" altLang="en-US" sz="2400" dirty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endParaRPr lang="en-GB" altLang="en-US" sz="2400" dirty="0" smtClean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endParaRPr lang="en-GB" altLang="en-US" sz="2400" dirty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b="1" dirty="0" smtClean="0">
                <a:latin typeface="Twinkl" pitchFamily="2" charset="0"/>
              </a:rPr>
              <a:t>Present tense </a:t>
            </a:r>
            <a:r>
              <a:rPr lang="en-GB" altLang="en-US" sz="2400" dirty="0" smtClean="0">
                <a:latin typeface="Twinkl" pitchFamily="2" charset="0"/>
              </a:rPr>
              <a:t>means is something that is currently happening now. </a:t>
            </a:r>
            <a:endParaRPr lang="en-GB" altLang="en-US" sz="24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81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8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I ______ to bring my P.E. kit to school so I can’t do P.E.</a:t>
            </a:r>
          </a:p>
        </p:txBody>
      </p:sp>
      <p:grpSp>
        <p:nvGrpSpPr>
          <p:cNvPr id="30" name="K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k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F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3" name="T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grpSp>
        <p:nvGrpSpPr>
          <p:cNvPr id="34" name="R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5" name="G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g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‘forgot’. This sentence is written in simple past tense.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701193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f</a:t>
            </a:r>
          </a:p>
        </p:txBody>
      </p:sp>
      <p:sp>
        <p:nvSpPr>
          <p:cNvPr id="46" name="Rectangle 45"/>
          <p:cNvSpPr/>
          <p:nvPr/>
        </p:nvSpPr>
        <p:spPr>
          <a:xfrm>
            <a:off x="1839306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97741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108170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g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23892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37703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218008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162 L 0.50226 0.38218 " pathEditMode="relative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0.00463 L 0.32118 0.37848 " pathEditMode="relative" ptsTypes="AA">
                                      <p:cBhvr>
                                        <p:cTn id="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-0.00046 L 0.13611 0.37709 " pathEditMode="relative" ptsTypes="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6 L -0.04305 0.37963 " pathEditMode="relative" ptsTypes="AA">
                                      <p:cBhvr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047 L 0.63177 0.20254 " pathEditMode="relative" ptsTypes="AA">
                                      <p:cBhvr>
                                        <p:cTn id="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0417 L 0.42535 0.21134 " pathEditMode="relative" ptsTypes="AA">
                                      <p:cBhvr>
                                        <p:cTn id="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7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2" grpId="0" animBg="1"/>
      <p:bldP spid="42" grpId="1" animBg="1"/>
      <p:bldP spid="43" grpId="0" animBg="1"/>
      <p:bldP spid="43" grpId="1" animBg="1"/>
      <p:bldP spid="41" grpId="0" animBg="1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78808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The roses in my garden ____.</a:t>
            </a:r>
          </a:p>
        </p:txBody>
      </p:sp>
      <p:grpSp>
        <p:nvGrpSpPr>
          <p:cNvPr id="30" name="T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W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w</a:t>
              </a:r>
            </a:p>
          </p:txBody>
        </p:sp>
      </p:grpSp>
      <p:grpSp>
        <p:nvGrpSpPr>
          <p:cNvPr id="33" name="H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h</a:t>
              </a:r>
            </a:p>
          </p:txBody>
        </p:sp>
      </p:grpSp>
      <p:grpSp>
        <p:nvGrpSpPr>
          <p:cNvPr id="34" name="G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g</a:t>
              </a:r>
            </a:p>
          </p:txBody>
        </p:sp>
      </p:grpSp>
      <p:grpSp>
        <p:nvGrpSpPr>
          <p:cNvPr id="35" name="R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6" name="F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5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6" name="Incorrect"/>
          <p:cNvSpPr/>
          <p:nvPr/>
        </p:nvSpPr>
        <p:spPr>
          <a:xfrm>
            <a:off x="3049257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7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8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9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‘grow’. This sentence is written in simple present tense.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344434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g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479998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607262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6" name="Rectangle 55"/>
          <p:cNvSpPr/>
          <p:nvPr/>
        </p:nvSpPr>
        <p:spPr>
          <a:xfrm>
            <a:off x="5760717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8870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"/>
                            </p:stCondLst>
                            <p:childTnLst>
                              <p:par>
                                <p:cTn id="42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"/>
                            </p:stCondLst>
                            <p:childTnLst>
                              <p:par>
                                <p:cTn id="51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0209 L -0.03298 0.37801 " pathEditMode="relative" ptsTypes="AA">
                                      <p:cBhvr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301 L 0.64288 0.20486 " pathEditMode="relative" ptsTypes="AA">
                                      <p:cBhvr>
                                        <p:cTn id="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23 L 0.50868 0.3757 " pathEditMode="relative" ptsTypes="AA">
                                      <p:cBhvr>
                                        <p:cTn id="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0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0509 L 0.32482 0.37454 " pathEditMode="relative" ptsTypes="AA">
                                      <p:cBhvr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1" grpId="0"/>
      <p:bldP spid="50" grpId="0"/>
      <p:bldP spid="55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6482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When the witch cast a spell on him, he ______ a slimy frog.</a:t>
            </a:r>
          </a:p>
        </p:txBody>
      </p:sp>
      <p:grpSp>
        <p:nvGrpSpPr>
          <p:cNvPr id="30" name="A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a</a:t>
              </a:r>
            </a:p>
          </p:txBody>
        </p:sp>
      </p:grpSp>
      <p:grpSp>
        <p:nvGrpSpPr>
          <p:cNvPr id="31" name="W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w</a:t>
              </a:r>
            </a:p>
          </p:txBody>
        </p:sp>
      </p:grpSp>
      <p:grpSp>
        <p:nvGrpSpPr>
          <p:cNvPr id="32" name="E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3" name="M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m</a:t>
              </a:r>
            </a:p>
          </p:txBody>
        </p:sp>
      </p:grpSp>
      <p:grpSp>
        <p:nvGrpSpPr>
          <p:cNvPr id="34" name="B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35" name="E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C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c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‘became’. This sentence is written in simple past tense.</a:t>
            </a:r>
          </a:p>
        </p:txBody>
      </p: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535633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b</a:t>
            </a:r>
          </a:p>
        </p:txBody>
      </p:sp>
      <p:sp>
        <p:nvSpPr>
          <p:cNvPr id="45" name="Rectangle 44"/>
          <p:cNvSpPr/>
          <p:nvPr/>
        </p:nvSpPr>
        <p:spPr>
          <a:xfrm>
            <a:off x="548714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5613516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c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739555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a</a:t>
            </a:r>
          </a:p>
        </p:txBody>
      </p:sp>
      <p:sp>
        <p:nvSpPr>
          <p:cNvPr id="51" name="Rectangle 50"/>
          <p:cNvSpPr/>
          <p:nvPr/>
        </p:nvSpPr>
        <p:spPr>
          <a:xfrm>
            <a:off x="5894685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m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04215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3265942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81 L 0.21129 0.20393 " pathEditMode="relative" ptsTypes="AA">
                                      <p:cBhvr>
                                        <p:cTn id="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7 L 0.63177 0.19884 " pathEditMode="relative" ptsTypes="AA">
                                      <p:cBhvr>
                                        <p:cTn id="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162 L -0.04027 0.38704 " pathEditMode="relative" ptsTypes="AA">
                                      <p:cBhvr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209 L 0.13611 0.37338 " pathEditMode="relative" ptsTypes="AA">
                                      <p:cBhvr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093 L 0.32014 0.37593 " pathEditMode="relative" ptsTypes="AA">
                                      <p:cBhvr>
                                        <p:cTn id="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324 L 0.68351 0.38056 " pathEditMode="relative" ptsTypes="AA">
                                      <p:cBhvr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41" grpId="0" animBg="1"/>
      <p:bldP spid="42" grpId="0"/>
      <p:bldP spid="45" grpId="0"/>
      <p:bldP spid="48" grpId="0"/>
      <p:bldP spid="50" grpId="0"/>
      <p:bldP spid="51" grpId="0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186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This is my party so I get to ______ the party games that we play!</a:t>
            </a:r>
          </a:p>
        </p:txBody>
      </p:sp>
      <p:grpSp>
        <p:nvGrpSpPr>
          <p:cNvPr id="30" name="H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h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S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</a:t>
              </a:r>
            </a:p>
          </p:txBody>
        </p:sp>
      </p:grpSp>
      <p:grpSp>
        <p:nvGrpSpPr>
          <p:cNvPr id="33" name="R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4" name="C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c</a:t>
              </a:r>
            </a:p>
          </p:txBody>
        </p:sp>
      </p:grpSp>
      <p:grpSp>
        <p:nvGrpSpPr>
          <p:cNvPr id="35" name="L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l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‘choose’. This sentence is written in simple present tense.</a:t>
            </a:r>
          </a:p>
        </p:txBody>
      </p: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5" name="Incorrect"/>
          <p:cNvSpPr/>
          <p:nvPr/>
        </p:nvSpPr>
        <p:spPr>
          <a:xfrm>
            <a:off x="3049258" y="5038588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846662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c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98953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h</a:t>
            </a:r>
          </a:p>
        </p:txBody>
      </p:sp>
      <p:sp>
        <p:nvSpPr>
          <p:cNvPr id="47" name="Rectangle 46"/>
          <p:cNvSpPr/>
          <p:nvPr/>
        </p:nvSpPr>
        <p:spPr>
          <a:xfrm>
            <a:off x="412555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26157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397588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s</a:t>
            </a:r>
          </a:p>
        </p:txBody>
      </p:sp>
      <p:sp>
        <p:nvSpPr>
          <p:cNvPr id="50" name="Rectangle 49"/>
          <p:cNvSpPr/>
          <p:nvPr/>
        </p:nvSpPr>
        <p:spPr>
          <a:xfrm>
            <a:off x="453814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993446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301 L 0.50504 0.38218 " pathEditMode="relative" ptsTypes="AA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5 0.00093 L 0.68698 0.38334 " pathEditMode="relative" ptsTypes="AA">
                                      <p:cBhvr>
                                        <p:cTn id="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46 L 0.32396 0.38334 " pathEditMode="relative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6 L -0.03836 0.38473 " pathEditMode="relative" ptsTypes="AA">
                                      <p:cBhvr>
                                        <p:cTn id="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417 L 0.42535 0.21134 " pathEditMode="relative" ptsTypes="AA">
                                      <p:cBhvr>
                                        <p:cTn id="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069 L 0.21511 0.21389 " pathEditMode="relative" ptsTypes="AA">
                                      <p:cBhvr>
                                        <p:cTn id="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"/>
                            </p:stCondLst>
                            <p:childTnLst>
                              <p:par>
                                <p:cTn id="5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"/>
                            </p:stCondLst>
                            <p:childTnLst>
                              <p:par>
                                <p:cTn id="7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41" grpId="0" animBg="1"/>
      <p:bldP spid="40" grpId="0" animBg="1"/>
      <p:bldP spid="40" grpId="1" animBg="1"/>
      <p:bldP spid="42" grpId="0" animBg="1"/>
      <p:bldP spid="42" grpId="1" animBg="1"/>
      <p:bldP spid="45" grpId="0" animBg="1"/>
      <p:bldP spid="45" grpId="1" animBg="1"/>
      <p:bldP spid="43" grpId="0"/>
      <p:bldP spid="46" grpId="0"/>
      <p:bldP spid="47" grpId="0"/>
      <p:bldP spid="48" grpId="0"/>
      <p:bldP spid="49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8031" y="1841202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Mandeep _____ her leg so she can’t take part in the race.</a:t>
            </a:r>
          </a:p>
        </p:txBody>
      </p:sp>
      <p:grpSp>
        <p:nvGrpSpPr>
          <p:cNvPr id="30" name="S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</a:t>
              </a:r>
            </a:p>
          </p:txBody>
        </p:sp>
      </p:grpSp>
      <p:grpSp>
        <p:nvGrpSpPr>
          <p:cNvPr id="31" name="F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2" name="D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d</a:t>
              </a:r>
            </a:p>
          </p:txBody>
        </p:sp>
      </p:grpSp>
      <p:grpSp>
        <p:nvGrpSpPr>
          <p:cNvPr id="33" name="K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k</a:t>
              </a:r>
            </a:p>
          </p:txBody>
        </p:sp>
      </p:grpSp>
      <p:grpSp>
        <p:nvGrpSpPr>
          <p:cNvPr id="34" name="B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35" name="R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‘broke’. This sentence is written in simple present tense.</a:t>
            </a:r>
          </a:p>
        </p:txBody>
      </p:sp>
      <p:grpSp>
        <p:nvGrpSpPr>
          <p:cNvPr id="38" name="T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Incorrect"/>
          <p:cNvSpPr/>
          <p:nvPr/>
        </p:nvSpPr>
        <p:spPr>
          <a:xfrm>
            <a:off x="3032783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6" name="Incorrect"/>
          <p:cNvSpPr/>
          <p:nvPr/>
        </p:nvSpPr>
        <p:spPr>
          <a:xfrm>
            <a:off x="3041021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7" name="Incorrect"/>
          <p:cNvSpPr/>
          <p:nvPr/>
        </p:nvSpPr>
        <p:spPr>
          <a:xfrm>
            <a:off x="3041020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47182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b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59802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72740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86537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k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99491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58310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324 L 0.14184 0.37848 " pathEditMode="relative" ptsTypes="AA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093 L -0.03472 0.37477 " pathEditMode="relative" ptsTypes="AA">
                                      <p:cBhvr>
                                        <p:cTn id="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185 L 0.63924 0.20254 " pathEditMode="relative" ptsTypes="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0556 L 0.42257 0.20509 " pathEditMode="relative" ptsTypes="AA">
                                      <p:cBhvr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-0.00185 L 0.21129 0.19884 " pathEditMode="relative" ptsTypes="AA">
                                      <p:cBhvr>
                                        <p:cTn id="4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"/>
                            </p:stCondLst>
                            <p:childTnLst>
                              <p:par>
                                <p:cTn id="5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"/>
                            </p:stCondLst>
                            <p:childTnLst>
                              <p:par>
                                <p:cTn id="5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"/>
                            </p:stCondLst>
                            <p:childTnLst>
                              <p:par>
                                <p:cTn id="68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41" grpId="0" animBg="1"/>
      <p:bldP spid="40" grpId="0" animBg="1"/>
      <p:bldP spid="40" grpId="1" animBg="1"/>
      <p:bldP spid="43" grpId="0" animBg="1"/>
      <p:bldP spid="43" grpId="1" animBg="1"/>
      <p:bldP spid="46" grpId="0" animBg="1"/>
      <p:bldP spid="46" grpId="1" animBg="1"/>
      <p:bldP spid="47" grpId="0" animBg="1"/>
      <p:bldP spid="47" grpId="1" animBg="1"/>
      <p:bldP spid="42" grpId="0"/>
      <p:bldP spid="49" grpId="0"/>
      <p:bldP spid="50" grpId="0"/>
      <p:bldP spid="51" grpId="0"/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755650" y="3666052"/>
            <a:ext cx="4072724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755650" y="3667077"/>
            <a:ext cx="4072724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55650" y="2273129"/>
            <a:ext cx="3816350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55650" y="2273129"/>
            <a:ext cx="3816350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783644"/>
            <a:ext cx="7632700" cy="106873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Are these sentences written in the simple </a:t>
            </a:r>
            <a:r>
              <a:rPr lang="en-GB" altLang="en-US" sz="2000" b="1" dirty="0">
                <a:latin typeface="Twinkl" pitchFamily="2" charset="0"/>
              </a:rPr>
              <a:t>past</a:t>
            </a:r>
            <a:r>
              <a:rPr lang="en-GB" altLang="en-US" sz="2000" dirty="0">
                <a:latin typeface="Twinkl" pitchFamily="2" charset="0"/>
              </a:rPr>
              <a:t> or </a:t>
            </a:r>
            <a:r>
              <a:rPr lang="en-GB" altLang="en-US" sz="2000" b="1" dirty="0">
                <a:latin typeface="Twinkl" pitchFamily="2" charset="0"/>
              </a:rPr>
              <a:t>present</a:t>
            </a:r>
            <a:r>
              <a:rPr lang="en-GB" altLang="en-US" sz="2000" dirty="0">
                <a:latin typeface="Twinkl" pitchFamily="2" charset="0"/>
              </a:rPr>
              <a:t> tense? Click the old book or the modern robot to choose which you think it is. How do you know?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338978"/>
            <a:ext cx="3816350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 I ride my bike around the field.</a:t>
            </a:r>
          </a:p>
        </p:txBody>
      </p:sp>
      <p:sp>
        <p:nvSpPr>
          <p:cNvPr id="5" name="Rectangle 4"/>
          <p:cNvSpPr/>
          <p:nvPr/>
        </p:nvSpPr>
        <p:spPr>
          <a:xfrm>
            <a:off x="806926" y="3729571"/>
            <a:ext cx="4012903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I knew the answer to the question. </a:t>
            </a:r>
          </a:p>
        </p:txBody>
      </p:sp>
      <p:grpSp>
        <p:nvGrpSpPr>
          <p:cNvPr id="12" name="Past 1"/>
          <p:cNvGrpSpPr/>
          <p:nvPr/>
        </p:nvGrpSpPr>
        <p:grpSpPr>
          <a:xfrm>
            <a:off x="5582962" y="2184295"/>
            <a:ext cx="1479580" cy="934869"/>
            <a:chOff x="5398086" y="2184295"/>
            <a:chExt cx="1479580" cy="93486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11" name="Present 1"/>
          <p:cNvGrpSpPr/>
          <p:nvPr/>
        </p:nvGrpSpPr>
        <p:grpSpPr>
          <a:xfrm>
            <a:off x="7281017" y="1948148"/>
            <a:ext cx="1107333" cy="1236864"/>
            <a:chOff x="7281017" y="1918228"/>
            <a:chExt cx="1107333" cy="1236864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grpSp>
        <p:nvGrpSpPr>
          <p:cNvPr id="13" name="Past 2"/>
          <p:cNvGrpSpPr/>
          <p:nvPr/>
        </p:nvGrpSpPr>
        <p:grpSpPr>
          <a:xfrm>
            <a:off x="5582962" y="3488728"/>
            <a:ext cx="1479580" cy="934869"/>
            <a:chOff x="5398086" y="2184295"/>
            <a:chExt cx="1479580" cy="93486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16" name="present 2"/>
          <p:cNvGrpSpPr/>
          <p:nvPr/>
        </p:nvGrpSpPr>
        <p:grpSpPr>
          <a:xfrm>
            <a:off x="7281017" y="3337730"/>
            <a:ext cx="1107333" cy="1236864"/>
            <a:chOff x="7281017" y="1918228"/>
            <a:chExt cx="1107333" cy="1236864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grpSp>
        <p:nvGrpSpPr>
          <p:cNvPr id="19" name="past 3"/>
          <p:cNvGrpSpPr/>
          <p:nvPr/>
        </p:nvGrpSpPr>
        <p:grpSpPr>
          <a:xfrm>
            <a:off x="5582962" y="4818133"/>
            <a:ext cx="1479580" cy="934869"/>
            <a:chOff x="5398086" y="2184295"/>
            <a:chExt cx="1479580" cy="934869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22" name="present 3"/>
          <p:cNvGrpSpPr/>
          <p:nvPr/>
        </p:nvGrpSpPr>
        <p:grpSpPr>
          <a:xfrm>
            <a:off x="7281017" y="4667135"/>
            <a:ext cx="1107333" cy="1236864"/>
            <a:chOff x="7281017" y="1918228"/>
            <a:chExt cx="1107333" cy="123686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755650" y="4931939"/>
            <a:ext cx="4421152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755650" y="4930914"/>
            <a:ext cx="4421152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06926" y="4999154"/>
            <a:ext cx="4421152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 I wear my sunglasses in the summer.</a:t>
            </a:r>
          </a:p>
        </p:txBody>
      </p:sp>
    </p:spTree>
    <p:extLst>
      <p:ext uri="{BB962C8B-B14F-4D97-AF65-F5344CB8AC3E}">
        <p14:creationId xmlns:p14="http://schemas.microsoft.com/office/powerpoint/2010/main" val="41046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"/>
                            </p:stCondLst>
                            <p:childTnLst>
                              <p:par>
                                <p:cTn id="23" presetID="1" presetClass="exit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"/>
                            </p:stCondLst>
                            <p:childTnLst>
                              <p:par>
                                <p:cTn id="44" presetID="1" presetClass="exit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28" grpId="1" animBg="1"/>
      <p:bldP spid="26" grpId="0" animBg="1"/>
      <p:bldP spid="25" grpId="0" animBg="1"/>
      <p:bldP spid="25" grpId="1" animBg="1"/>
      <p:bldP spid="31" grpId="0" animBg="1"/>
      <p:bldP spid="31" grpId="1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This sentence has been mixed up. Can you put it in the right order? Do you think it is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tense? </a:t>
            </a:r>
          </a:p>
        </p:txBody>
      </p:sp>
      <p:sp>
        <p:nvSpPr>
          <p:cNvPr id="4" name="show answer"/>
          <p:cNvSpPr/>
          <p:nvPr/>
        </p:nvSpPr>
        <p:spPr>
          <a:xfrm>
            <a:off x="755650" y="3872006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9503" y="3872006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Maya caught the bus to school yesterday.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This is written in the </a:t>
            </a:r>
            <a:r>
              <a:rPr lang="en-GB" altLang="en-US" b="1" dirty="0">
                <a:solidFill>
                  <a:schemeClr val="tx1"/>
                </a:solidFill>
              </a:rPr>
              <a:t>simple past tense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974701" y="2380146"/>
            <a:ext cx="7194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800" b="1" dirty="0">
                <a:solidFill>
                  <a:srgbClr val="87BD30"/>
                </a:solidFill>
                <a:latin typeface="Twinkl" pitchFamily="50" charset="0"/>
              </a:rPr>
              <a:t>school the Maya bus yesterday. caught to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99503" y="5078070"/>
            <a:ext cx="6188848" cy="1051268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write your own mixed-up sentence for your partner? Can they say if it is in simple past or present tense?</a:t>
            </a:r>
          </a:p>
        </p:txBody>
      </p:sp>
      <p:sp>
        <p:nvSpPr>
          <p:cNvPr id="14" name="challenge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313670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This sentence has been mixed up. Can you put it in the right order? Do you think it is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tense? </a:t>
            </a:r>
          </a:p>
        </p:txBody>
      </p:sp>
      <p:sp>
        <p:nvSpPr>
          <p:cNvPr id="4" name="show answer"/>
          <p:cNvSpPr/>
          <p:nvPr/>
        </p:nvSpPr>
        <p:spPr>
          <a:xfrm>
            <a:off x="755650" y="3872006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9503" y="3872006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Dad cooks delicious spaghetti </a:t>
            </a:r>
            <a:r>
              <a:rPr lang="en-GB" altLang="en-US" dirty="0" err="1">
                <a:solidFill>
                  <a:schemeClr val="tx1"/>
                </a:solidFill>
              </a:rPr>
              <a:t>bolognese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This is written in the </a:t>
            </a:r>
            <a:r>
              <a:rPr lang="en-GB" altLang="en-US" b="1" dirty="0">
                <a:solidFill>
                  <a:schemeClr val="tx1"/>
                </a:solidFill>
              </a:rPr>
              <a:t>simple present tense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974701" y="2380146"/>
            <a:ext cx="7194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800" b="1" dirty="0" err="1">
                <a:solidFill>
                  <a:srgbClr val="87BD30"/>
                </a:solidFill>
                <a:latin typeface="Twinkl" pitchFamily="50" charset="0"/>
              </a:rPr>
              <a:t>bolognese</a:t>
            </a:r>
            <a:r>
              <a:rPr lang="en-GB" sz="2800" b="1" dirty="0">
                <a:solidFill>
                  <a:srgbClr val="87BD30"/>
                </a:solidFill>
                <a:latin typeface="Twinkl" pitchFamily="50" charset="0"/>
              </a:rPr>
              <a:t>. cooks Dad delicious spaghetti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99503" y="5078070"/>
            <a:ext cx="6188848" cy="1051268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write your own mixed-up sentence for your partner? Can they say if it is in simple past or present tense?</a:t>
            </a:r>
          </a:p>
        </p:txBody>
      </p:sp>
      <p:sp>
        <p:nvSpPr>
          <p:cNvPr id="14" name="challenge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325883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65184" y="765175"/>
            <a:ext cx="38163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sort the sentences into simple </a:t>
            </a:r>
            <a:r>
              <a:rPr lang="en-GB" altLang="en-US" b="1" dirty="0">
                <a:latin typeface="Twinkl" pitchFamily="2" charset="0"/>
              </a:rPr>
              <a:t>past</a:t>
            </a:r>
            <a:r>
              <a:rPr lang="en-GB" altLang="en-US" dirty="0">
                <a:latin typeface="Twinkl" pitchFamily="2" charset="0"/>
              </a:rPr>
              <a:t> and simple </a:t>
            </a:r>
            <a:r>
              <a:rPr lang="en-GB" altLang="en-US" b="1" dirty="0">
                <a:latin typeface="Twinkl" pitchFamily="2" charset="0"/>
              </a:rPr>
              <a:t>present</a:t>
            </a:r>
            <a:r>
              <a:rPr lang="en-GB" altLang="en-US" dirty="0">
                <a:latin typeface="Twinkl" pitchFamily="2" charset="0"/>
              </a:rPr>
              <a:t> tense? Put the simple past tense sentences into the rubbish bin and the simple present tense sentences into the treasure chest.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think of a sentence of your own that you could put into the treasure chest and the rubbish bin?</a:t>
            </a:r>
          </a:p>
        </p:txBody>
      </p:sp>
      <p:pic>
        <p:nvPicPr>
          <p:cNvPr id="4" name="bi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062141"/>
            <a:ext cx="1872563" cy="1733352"/>
          </a:xfrm>
          <a:prstGeom prst="rect">
            <a:avLst/>
          </a:prstGeom>
        </p:spPr>
      </p:pic>
      <p:pic>
        <p:nvPicPr>
          <p:cNvPr id="5" name="ches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512" y="1062142"/>
            <a:ext cx="1755189" cy="18947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65584" y="1005487"/>
            <a:ext cx="1162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rPr>
              <a:t>Simple Present Tense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03555" y="1659997"/>
            <a:ext cx="1162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rPr>
              <a:t>Simple Past Tense</a:t>
            </a:r>
          </a:p>
        </p:txBody>
      </p:sp>
      <p:sp>
        <p:nvSpPr>
          <p:cNvPr id="6" name="Emily solved the puzzle."/>
          <p:cNvSpPr/>
          <p:nvPr/>
        </p:nvSpPr>
        <p:spPr>
          <a:xfrm>
            <a:off x="755650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Emily solved the puzzle.</a:t>
            </a:r>
          </a:p>
        </p:txBody>
      </p:sp>
      <p:sp>
        <p:nvSpPr>
          <p:cNvPr id="8" name="She plays the trombone."/>
          <p:cNvSpPr/>
          <p:nvPr/>
        </p:nvSpPr>
        <p:spPr>
          <a:xfrm>
            <a:off x="2390275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She plays the trombone.</a:t>
            </a:r>
          </a:p>
        </p:txBody>
      </p:sp>
      <p:sp>
        <p:nvSpPr>
          <p:cNvPr id="9" name="He wants to go to ballet class."/>
          <p:cNvSpPr/>
          <p:nvPr/>
        </p:nvSpPr>
        <p:spPr>
          <a:xfrm>
            <a:off x="4227813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He wants to go to ballet class.</a:t>
            </a:r>
          </a:p>
        </p:txBody>
      </p:sp>
      <p:sp>
        <p:nvSpPr>
          <p:cNvPr id="10" name="Hamza spells words easily."/>
          <p:cNvSpPr/>
          <p:nvPr/>
        </p:nvSpPr>
        <p:spPr>
          <a:xfrm>
            <a:off x="5921166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Hamza spells words easily.</a:t>
            </a:r>
          </a:p>
        </p:txBody>
      </p:sp>
      <p:sp>
        <p:nvSpPr>
          <p:cNvPr id="11" name="I watched the parade go by."/>
          <p:cNvSpPr/>
          <p:nvPr/>
        </p:nvSpPr>
        <p:spPr>
          <a:xfrm>
            <a:off x="3216473" y="3330717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I watched the parade go by.</a:t>
            </a:r>
          </a:p>
        </p:txBody>
      </p:sp>
      <p:sp>
        <p:nvSpPr>
          <p:cNvPr id="12" name="I had fun at the fair."/>
          <p:cNvSpPr/>
          <p:nvPr/>
        </p:nvSpPr>
        <p:spPr>
          <a:xfrm>
            <a:off x="1414159" y="3299909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I had fun at the fair.</a:t>
            </a:r>
          </a:p>
        </p:txBody>
      </p:sp>
    </p:spTree>
    <p:extLst>
      <p:ext uri="{BB962C8B-B14F-4D97-AF65-F5344CB8AC3E}">
        <p14:creationId xmlns:p14="http://schemas.microsoft.com/office/powerpoint/2010/main" val="367661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463 L -0.04965 -0.28264 " pathEditMode="relative" ptsTypes="AA">
                                      <p:cBhvr>
                                        <p:cTn id="6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0092 L -0.24288 -0.2794 " pathEditMode="relative" ptsTypes="AA">
                                      <p:cBhvr>
                                        <p:cTn id="1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0694 L 0.02518 -0.48148 " pathEditMode="relative" ptsTypes="AA">
                                      <p:cBhvr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3 0.01065 L 0.05851 -0.50255 " pathEditMode="relative" ptsTypes="AA">
                                      <p:cBhvr>
                                        <p:cTn id="2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00208 L -0.14045 -0.50139 " pathEditMode="relative" ptsTypes="AA">
                                      <p:cBhvr>
                                        <p:cTn id="2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324 L -0.32847 -0.49514 " pathEditMode="relative" ptsTypes="AA">
                                      <p:cBhvr>
                                        <p:cTn id="3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>
                <a:latin typeface="Twinkl" pitchFamily="2" charset="0"/>
              </a:rPr>
              <a:t>Which verb would you choose to make these into simple </a:t>
            </a:r>
            <a:r>
              <a:rPr lang="en-GB" altLang="en-US" sz="2400" b="1" dirty="0">
                <a:latin typeface="Twinkl" pitchFamily="2" charset="0"/>
              </a:rPr>
              <a:t>past</a:t>
            </a:r>
            <a:r>
              <a:rPr lang="en-GB" altLang="en-US" sz="2400" dirty="0">
                <a:latin typeface="Twinkl" pitchFamily="2" charset="0"/>
              </a:rPr>
              <a:t> tense sentences?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213361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 </a:t>
            </a:r>
            <a:r>
              <a:rPr lang="en-GB" altLang="en-US" u="sng" dirty="0">
                <a:solidFill>
                  <a:schemeClr val="tx1"/>
                </a:solidFill>
                <a:latin typeface="Twinkl" pitchFamily="2" charset="0"/>
              </a:rPr>
              <a:t>                  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my pet puppy to school.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brought"/>
          <p:cNvSpPr/>
          <p:nvPr/>
        </p:nvSpPr>
        <p:spPr>
          <a:xfrm>
            <a:off x="5753541" y="2213361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brought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6" name="bring"/>
          <p:cNvSpPr/>
          <p:nvPr/>
        </p:nvSpPr>
        <p:spPr>
          <a:xfrm>
            <a:off x="7111137" y="2213361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bring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608307" y="1704711"/>
            <a:ext cx="12121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latin typeface="Twinkl" pitchFamily="2" charset="0"/>
              </a:rPr>
              <a:t>Sentence</a:t>
            </a:r>
            <a:endParaRPr lang="en-US" altLang="en-US" sz="1200" b="1" dirty="0"/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auto">
          <a:xfrm>
            <a:off x="5880671" y="1704711"/>
            <a:ext cx="246093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latin typeface="Twinkl" pitchFamily="2" charset="0"/>
              </a:rPr>
              <a:t>Which Verb? (click)</a:t>
            </a:r>
            <a:endParaRPr lang="en-US" altLang="en-US" sz="1200" b="1" dirty="0"/>
          </a:p>
        </p:txBody>
      </p:sp>
      <p:sp>
        <p:nvSpPr>
          <p:cNvPr id="10" name="Rectangle 9"/>
          <p:cNvSpPr/>
          <p:nvPr/>
        </p:nvSpPr>
        <p:spPr>
          <a:xfrm>
            <a:off x="755650" y="2945744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My puppy  </a:t>
            </a:r>
            <a:r>
              <a:rPr lang="en-GB" altLang="en-US" u="sng">
                <a:solidFill>
                  <a:schemeClr val="tx1"/>
                </a:solidFill>
                <a:latin typeface="Twinkl" pitchFamily="2" charset="0"/>
              </a:rPr>
              <a:t>            </a:t>
            </a: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 the teacher!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it"/>
          <p:cNvSpPr/>
          <p:nvPr/>
        </p:nvSpPr>
        <p:spPr>
          <a:xfrm>
            <a:off x="5753541" y="2945744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12" name="bites"/>
          <p:cNvSpPr/>
          <p:nvPr/>
        </p:nvSpPr>
        <p:spPr>
          <a:xfrm>
            <a:off x="7111137" y="2945744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bites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3678127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teacher </a:t>
            </a:r>
            <a:r>
              <a:rPr lang="en-GB" altLang="en-US" u="sng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with my mum and dad.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met"/>
          <p:cNvSpPr/>
          <p:nvPr/>
        </p:nvSpPr>
        <p:spPr>
          <a:xfrm>
            <a:off x="7111136" y="3678127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5" name="meets"/>
          <p:cNvSpPr/>
          <p:nvPr/>
        </p:nvSpPr>
        <p:spPr>
          <a:xfrm>
            <a:off x="5753540" y="3678126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meets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2" name="bring 2"/>
          <p:cNvSpPr/>
          <p:nvPr/>
        </p:nvSpPr>
        <p:spPr>
          <a:xfrm>
            <a:off x="7111137" y="2213361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bring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3" name="bites 2"/>
          <p:cNvSpPr/>
          <p:nvPr/>
        </p:nvSpPr>
        <p:spPr>
          <a:xfrm>
            <a:off x="7111137" y="2945744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bites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24" name="meets 2"/>
          <p:cNvSpPr/>
          <p:nvPr/>
        </p:nvSpPr>
        <p:spPr>
          <a:xfrm>
            <a:off x="5753540" y="3678126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meets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5" name="brought 2"/>
          <p:cNvSpPr/>
          <p:nvPr/>
        </p:nvSpPr>
        <p:spPr>
          <a:xfrm>
            <a:off x="5753540" y="2213361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brought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6" name="bit 2"/>
          <p:cNvSpPr/>
          <p:nvPr/>
        </p:nvSpPr>
        <p:spPr>
          <a:xfrm>
            <a:off x="5753540" y="2945744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27" name="met 2"/>
          <p:cNvSpPr/>
          <p:nvPr/>
        </p:nvSpPr>
        <p:spPr>
          <a:xfrm>
            <a:off x="7111137" y="3678127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8" name="show answer"/>
          <p:cNvSpPr/>
          <p:nvPr/>
        </p:nvSpPr>
        <p:spPr>
          <a:xfrm>
            <a:off x="6944496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755650" y="2213360"/>
            <a:ext cx="4917507" cy="2088609"/>
            <a:chOff x="2286792" y="4004216"/>
            <a:chExt cx="4917507" cy="2088609"/>
          </a:xfrm>
        </p:grpSpPr>
        <p:sp>
          <p:nvSpPr>
            <p:cNvPr id="32" name="Rectangle 31"/>
            <p:cNvSpPr/>
            <p:nvPr/>
          </p:nvSpPr>
          <p:spPr>
            <a:xfrm>
              <a:off x="2286792" y="4004216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I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brought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my pet puppy to school.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286792" y="4736599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My puppy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bit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the teacher!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286792" y="5468982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The teacher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met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with my mum and dad.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4230168"/>
            <a:ext cx="1457664" cy="186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46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</TotalTime>
  <Words>927</Words>
  <Application>Microsoft Office PowerPoint</Application>
  <PresentationFormat>On-screen Show (4:3)</PresentationFormat>
  <Paragraphs>175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Twinkl</vt:lpstr>
      <vt:lpstr>Calibri</vt:lpstr>
      <vt:lpstr>Sassoon Infant Rg</vt:lpstr>
      <vt:lpstr>Twinkl SemiBold</vt:lpstr>
      <vt:lpstr>MS PGothic</vt:lpstr>
      <vt:lpstr>Twinkl ExtraBold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Jessy</cp:lastModifiedBy>
  <cp:revision>44</cp:revision>
  <dcterms:created xsi:type="dcterms:W3CDTF">2017-04-10T07:58:53Z</dcterms:created>
  <dcterms:modified xsi:type="dcterms:W3CDTF">2021-01-31T17:44:35Z</dcterms:modified>
</cp:coreProperties>
</file>