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44" d="100"/>
          <a:sy n="44" d="100"/>
        </p:scale>
        <p:origin x="60" y="5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4EDFD5A-BD7F-48D8-B67B-487C0354C5C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4048742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4EDFD5A-BD7F-48D8-B67B-487C0354C5C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314101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EDFD5A-BD7F-48D8-B67B-487C0354C5C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3634171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4EDFD5A-BD7F-48D8-B67B-487C0354C5C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120857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4EDFD5A-BD7F-48D8-B67B-487C0354C5CF}" type="datetimeFigureOut">
              <a:rPr lang="en-GB" smtClean="0"/>
              <a:t>27/01/2021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2837642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4EDFD5A-BD7F-48D8-B67B-487C0354C5CF}" type="datetimeFigureOut">
              <a:rPr lang="en-GB" smtClean="0"/>
              <a:t>27/01/2021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1745510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EDFD5A-BD7F-48D8-B67B-487C0354C5CF}" type="datetimeFigureOut">
              <a:rPr lang="en-GB" smtClean="0"/>
              <a:t>27/01/2021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1624153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4EDFD5A-BD7F-48D8-B67B-487C0354C5C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4130998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4EDFD5A-BD7F-48D8-B67B-487C0354C5C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1070321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4EDFD5A-BD7F-48D8-B67B-487C0354C5C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2134650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4EDFD5A-BD7F-48D8-B67B-487C0354C5C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D125A-197D-4A61-9F90-D0AA87A662B3}" type="slidenum">
              <a:rPr lang="en-GB" smtClean="0"/>
              <a:t>‹#›</a:t>
            </a:fld>
            <a:endParaRPr lang="en-GB"/>
          </a:p>
        </p:txBody>
      </p:sp>
    </p:spTree>
    <p:extLst>
      <p:ext uri="{BB962C8B-B14F-4D97-AF65-F5344CB8AC3E}">
        <p14:creationId xmlns:p14="http://schemas.microsoft.com/office/powerpoint/2010/main" val="1648225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EDFD5A-BD7F-48D8-B67B-487C0354C5CF}" type="datetimeFigureOut">
              <a:rPr lang="en-GB" smtClean="0"/>
              <a:t>27/01/2021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FD125A-197D-4A61-9F90-D0AA87A662B3}" type="slidenum">
              <a:rPr lang="en-GB" smtClean="0"/>
              <a:t>‹#›</a:t>
            </a:fld>
            <a:endParaRPr lang="en-GB"/>
          </a:p>
        </p:txBody>
      </p:sp>
    </p:spTree>
    <p:extLst>
      <p:ext uri="{BB962C8B-B14F-4D97-AF65-F5344CB8AC3E}">
        <p14:creationId xmlns:p14="http://schemas.microsoft.com/office/powerpoint/2010/main" val="2859446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047964" y="1037690"/>
            <a:ext cx="9688531" cy="3416320"/>
          </a:xfrm>
          <a:prstGeom prst="rect">
            <a:avLst/>
          </a:prstGeom>
          <a:noFill/>
        </p:spPr>
        <p:txBody>
          <a:bodyPr wrap="square" rtlCol="0">
            <a:spAutoFit/>
          </a:bodyPr>
          <a:lstStyle/>
          <a:p>
            <a:pPr algn="ctr"/>
            <a:r>
              <a:rPr lang="en-GB" sz="3600" b="1" dirty="0" smtClean="0"/>
              <a:t>Setting Descriptions</a:t>
            </a:r>
          </a:p>
          <a:p>
            <a:pPr algn="ctr"/>
            <a:endParaRPr lang="en-GB" sz="3600" b="1" dirty="0"/>
          </a:p>
          <a:p>
            <a:r>
              <a:rPr lang="en-GB" sz="2400" dirty="0" smtClean="0"/>
              <a:t>Today you are going to be reading 2 different setting descriptions and comparing them.</a:t>
            </a:r>
          </a:p>
          <a:p>
            <a:r>
              <a:rPr lang="en-GB" sz="2400" dirty="0" smtClean="0"/>
              <a:t>Which setting description is better?</a:t>
            </a:r>
          </a:p>
          <a:p>
            <a:r>
              <a:rPr lang="en-GB" sz="2400" dirty="0" smtClean="0"/>
              <a:t>Why?</a:t>
            </a:r>
          </a:p>
          <a:p>
            <a:r>
              <a:rPr lang="en-GB" sz="2400" dirty="0" smtClean="0"/>
              <a:t>You may need to think about </a:t>
            </a:r>
            <a:r>
              <a:rPr lang="en-GB" sz="2400" b="1" dirty="0" smtClean="0"/>
              <a:t>how</a:t>
            </a:r>
            <a:r>
              <a:rPr lang="en-GB" sz="2400" dirty="0" smtClean="0"/>
              <a:t> each description has been written.</a:t>
            </a:r>
          </a:p>
          <a:p>
            <a:r>
              <a:rPr lang="en-GB" sz="2400" i="1" dirty="0" smtClean="0"/>
              <a:t>Hint: look for the language features in the grey boxes.</a:t>
            </a:r>
            <a:endParaRPr lang="en-GB" sz="2400" i="1" dirty="0"/>
          </a:p>
        </p:txBody>
      </p:sp>
    </p:spTree>
    <p:extLst>
      <p:ext uri="{BB962C8B-B14F-4D97-AF65-F5344CB8AC3E}">
        <p14:creationId xmlns:p14="http://schemas.microsoft.com/office/powerpoint/2010/main" val="1767588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000" dirty="0"/>
              <a:t>Which do you prefer? This…..</a:t>
            </a:r>
          </a:p>
        </p:txBody>
      </p:sp>
      <p:sp>
        <p:nvSpPr>
          <p:cNvPr id="5" name="Content Placeholder 4"/>
          <p:cNvSpPr>
            <a:spLocks noGrp="1"/>
          </p:cNvSpPr>
          <p:nvPr>
            <p:ph idx="1"/>
          </p:nvPr>
        </p:nvSpPr>
        <p:spPr>
          <a:xfrm>
            <a:off x="838201" y="1825625"/>
            <a:ext cx="7844554" cy="4351338"/>
          </a:xfrm>
        </p:spPr>
        <p:txBody>
          <a:bodyPr>
            <a:normAutofit/>
          </a:bodyPr>
          <a:lstStyle/>
          <a:p>
            <a:pPr marL="0" indent="0">
              <a:buNone/>
            </a:pPr>
            <a:r>
              <a:rPr lang="en-GB" dirty="0">
                <a:latin typeface="Calibri Light" panose="020F0302020204030204" pitchFamily="34" charset="0"/>
                <a:cs typeface="Calibri Light" panose="020F0302020204030204" pitchFamily="34" charset="0"/>
              </a:rPr>
              <a:t>I could see the hot, yellow sand. I could feel the really hot sun on my face. I could taste sweat in my mouth. I could see the bright, yellow sun in the sky. I could feel the hot sand on my feet and hear the wind. I couldn’t see anything. The desert was empty.</a:t>
            </a:r>
          </a:p>
        </p:txBody>
      </p:sp>
      <p:graphicFrame>
        <p:nvGraphicFramePr>
          <p:cNvPr id="6" name="Content Placeholder 3"/>
          <p:cNvGraphicFramePr>
            <a:graphicFrameLocks/>
          </p:cNvGraphicFramePr>
          <p:nvPr>
            <p:extLst>
              <p:ext uri="{D42A27DB-BD31-4B8C-83A1-F6EECF244321}">
                <p14:modId xmlns:p14="http://schemas.microsoft.com/office/powerpoint/2010/main" val="1506984409"/>
              </p:ext>
            </p:extLst>
          </p:nvPr>
        </p:nvGraphicFramePr>
        <p:xfrm>
          <a:off x="9545230" y="166757"/>
          <a:ext cx="2471442" cy="4607560"/>
        </p:xfrm>
        <a:graphic>
          <a:graphicData uri="http://schemas.openxmlformats.org/drawingml/2006/table">
            <a:tbl>
              <a:tblPr firstRow="1" bandRow="1">
                <a:tableStyleId>{D7AC3CCA-C797-4891-BE02-D94E43425B78}</a:tableStyleId>
              </a:tblPr>
              <a:tblGrid>
                <a:gridCol w="2471442">
                  <a:extLst>
                    <a:ext uri="{9D8B030D-6E8A-4147-A177-3AD203B41FA5}">
                      <a16:colId xmlns:a16="http://schemas.microsoft.com/office/drawing/2014/main" val="20000"/>
                    </a:ext>
                  </a:extLst>
                </a:gridCol>
              </a:tblGrid>
              <a:tr h="370840">
                <a:tc>
                  <a:txBody>
                    <a:bodyPr/>
                    <a:lstStyle/>
                    <a:p>
                      <a:r>
                        <a:rPr lang="en-US" b="0" dirty="0" smtClean="0"/>
                        <a:t>Fronted Adverbials</a:t>
                      </a:r>
                      <a:endParaRPr lang="en-US" b="0" dirty="0"/>
                    </a:p>
                  </a:txBody>
                  <a:tcPr/>
                </a:tc>
                <a:extLst>
                  <a:ext uri="{0D108BD9-81ED-4DB2-BD59-A6C34878D82A}">
                    <a16:rowId xmlns:a16="http://schemas.microsoft.com/office/drawing/2014/main" val="10000"/>
                  </a:ext>
                </a:extLst>
              </a:tr>
              <a:tr h="370840">
                <a:tc>
                  <a:txBody>
                    <a:bodyPr/>
                    <a:lstStyle/>
                    <a:p>
                      <a:r>
                        <a:rPr lang="en-US" dirty="0" smtClean="0"/>
                        <a:t>Simile </a:t>
                      </a:r>
                      <a:endParaRPr lang="en-US" dirty="0"/>
                    </a:p>
                  </a:txBody>
                  <a:tcPr/>
                </a:tc>
                <a:extLst>
                  <a:ext uri="{0D108BD9-81ED-4DB2-BD59-A6C34878D82A}">
                    <a16:rowId xmlns:a16="http://schemas.microsoft.com/office/drawing/2014/main" val="10001"/>
                  </a:ext>
                </a:extLst>
              </a:tr>
              <a:tr h="370840">
                <a:tc>
                  <a:txBody>
                    <a:bodyPr/>
                    <a:lstStyle/>
                    <a:p>
                      <a:r>
                        <a:rPr lang="en-US" dirty="0" smtClean="0"/>
                        <a:t>Metaphor</a:t>
                      </a:r>
                      <a:endParaRPr lang="en-US" dirty="0"/>
                    </a:p>
                  </a:txBody>
                  <a:tcPr/>
                </a:tc>
                <a:extLst>
                  <a:ext uri="{0D108BD9-81ED-4DB2-BD59-A6C34878D82A}">
                    <a16:rowId xmlns:a16="http://schemas.microsoft.com/office/drawing/2014/main" val="10002"/>
                  </a:ext>
                </a:extLst>
              </a:tr>
              <a:tr h="370840">
                <a:tc>
                  <a:txBody>
                    <a:bodyPr/>
                    <a:lstStyle/>
                    <a:p>
                      <a:r>
                        <a:rPr lang="en-US" dirty="0" smtClean="0"/>
                        <a:t>Punctuation</a:t>
                      </a:r>
                      <a:endParaRPr lang="en-US" dirty="0"/>
                    </a:p>
                  </a:txBody>
                  <a:tcPr/>
                </a:tc>
                <a:extLst>
                  <a:ext uri="{0D108BD9-81ED-4DB2-BD59-A6C34878D82A}">
                    <a16:rowId xmlns:a16="http://schemas.microsoft.com/office/drawing/2014/main" val="10003"/>
                  </a:ext>
                </a:extLst>
              </a:tr>
              <a:tr h="370840">
                <a:tc>
                  <a:txBody>
                    <a:bodyPr/>
                    <a:lstStyle/>
                    <a:p>
                      <a:r>
                        <a:rPr lang="en-US" dirty="0" smtClean="0"/>
                        <a:t>Adverbs</a:t>
                      </a:r>
                      <a:endParaRPr lang="en-US" dirty="0"/>
                    </a:p>
                  </a:txBody>
                  <a:tcPr/>
                </a:tc>
                <a:extLst>
                  <a:ext uri="{0D108BD9-81ED-4DB2-BD59-A6C34878D82A}">
                    <a16:rowId xmlns:a16="http://schemas.microsoft.com/office/drawing/2014/main" val="10004"/>
                  </a:ext>
                </a:extLst>
              </a:tr>
              <a:tr h="370840">
                <a:tc>
                  <a:txBody>
                    <a:bodyPr/>
                    <a:lstStyle/>
                    <a:p>
                      <a:r>
                        <a:rPr lang="en-US" dirty="0" smtClean="0"/>
                        <a:t>Adjectives</a:t>
                      </a:r>
                      <a:endParaRPr lang="en-US" dirty="0"/>
                    </a:p>
                  </a:txBody>
                  <a:tcPr/>
                </a:tc>
                <a:extLst>
                  <a:ext uri="{0D108BD9-81ED-4DB2-BD59-A6C34878D82A}">
                    <a16:rowId xmlns:a16="http://schemas.microsoft.com/office/drawing/2014/main" val="10005"/>
                  </a:ext>
                </a:extLst>
              </a:tr>
              <a:tr h="370840">
                <a:tc>
                  <a:txBody>
                    <a:bodyPr/>
                    <a:lstStyle/>
                    <a:p>
                      <a:r>
                        <a:rPr lang="en-US" dirty="0" smtClean="0"/>
                        <a:t>Powerful</a:t>
                      </a:r>
                      <a:r>
                        <a:rPr lang="en-US" baseline="0" dirty="0" smtClean="0"/>
                        <a:t> vocabulary</a:t>
                      </a:r>
                      <a:endParaRPr lang="en-US" dirty="0"/>
                    </a:p>
                  </a:txBody>
                  <a:tcPr/>
                </a:tc>
                <a:extLst>
                  <a:ext uri="{0D108BD9-81ED-4DB2-BD59-A6C34878D82A}">
                    <a16:rowId xmlns:a16="http://schemas.microsoft.com/office/drawing/2014/main" val="10006"/>
                  </a:ext>
                </a:extLst>
              </a:tr>
              <a:tr h="370840">
                <a:tc>
                  <a:txBody>
                    <a:bodyPr/>
                    <a:lstStyle/>
                    <a:p>
                      <a:r>
                        <a:rPr lang="en-US" dirty="0" smtClean="0"/>
                        <a:t>Description</a:t>
                      </a:r>
                      <a:r>
                        <a:rPr lang="en-US" baseline="0" dirty="0" smtClean="0"/>
                        <a:t> of the senses:</a:t>
                      </a:r>
                    </a:p>
                    <a:p>
                      <a:r>
                        <a:rPr lang="en-US" baseline="0" dirty="0" smtClean="0"/>
                        <a:t>What you can see?</a:t>
                      </a:r>
                    </a:p>
                    <a:p>
                      <a:r>
                        <a:rPr lang="en-US" baseline="0" dirty="0" smtClean="0"/>
                        <a:t>What you can hear?</a:t>
                      </a:r>
                    </a:p>
                    <a:p>
                      <a:r>
                        <a:rPr lang="en-US" baseline="0" dirty="0" smtClean="0"/>
                        <a:t>What you can feel?</a:t>
                      </a:r>
                    </a:p>
                    <a:p>
                      <a:r>
                        <a:rPr lang="en-US" baseline="0" dirty="0" smtClean="0"/>
                        <a:t>What you can smell?</a:t>
                      </a:r>
                    </a:p>
                    <a:p>
                      <a:r>
                        <a:rPr lang="en-US" baseline="0" dirty="0" smtClean="0"/>
                        <a:t>What you can taste?</a:t>
                      </a:r>
                    </a:p>
                  </a:txBody>
                  <a:tcPr/>
                </a:tc>
                <a:extLst>
                  <a:ext uri="{0D108BD9-81ED-4DB2-BD59-A6C34878D82A}">
                    <a16:rowId xmlns:a16="http://schemas.microsoft.com/office/drawing/2014/main" val="2435159940"/>
                  </a:ext>
                </a:extLst>
              </a:tr>
            </a:tbl>
          </a:graphicData>
        </a:graphic>
      </p:graphicFrame>
    </p:spTree>
    <p:extLst>
      <p:ext uri="{BB962C8B-B14F-4D97-AF65-F5344CB8AC3E}">
        <p14:creationId xmlns:p14="http://schemas.microsoft.com/office/powerpoint/2010/main" val="331739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5507" y="219469"/>
            <a:ext cx="10515600" cy="898410"/>
          </a:xfrm>
        </p:spPr>
        <p:txBody>
          <a:bodyPr/>
          <a:lstStyle/>
          <a:p>
            <a:r>
              <a:rPr lang="en-GB" dirty="0"/>
              <a:t>Or this?</a:t>
            </a:r>
          </a:p>
        </p:txBody>
      </p:sp>
      <p:sp>
        <p:nvSpPr>
          <p:cNvPr id="3" name="Content Placeholder 2"/>
          <p:cNvSpPr>
            <a:spLocks noGrp="1"/>
          </p:cNvSpPr>
          <p:nvPr>
            <p:ph idx="1"/>
          </p:nvPr>
        </p:nvSpPr>
        <p:spPr>
          <a:xfrm>
            <a:off x="482151" y="1051156"/>
            <a:ext cx="9074543" cy="5529580"/>
          </a:xfrm>
        </p:spPr>
        <p:txBody>
          <a:bodyPr>
            <a:normAutofit fontScale="92500" lnSpcReduction="10000"/>
          </a:bodyPr>
          <a:lstStyle/>
          <a:p>
            <a:pPr marL="0" indent="0">
              <a:buNone/>
            </a:pPr>
            <a:r>
              <a:rPr lang="en-GB" dirty="0">
                <a:latin typeface="+mj-lt"/>
              </a:rPr>
              <a:t>As I gazed out across this barren wasteland, my eyes hurt from the dazzling glow of the enormous, iridescent globe perched high above in the cloudless sky. Stranded in this land of burning sand, the suffocating heat, merciless like an enormous furnace of death, engulfed me. I could feel my face blistering, as I attempted unsuccessfully to shade my eyes from the sun’s intense glare. My mouth felt so parched, my throat was sandpaper. In the distance, sand had been blown by the howling winds and dumped untidily elsewhere, forming dunes which looked like grotesque, misshapen demons. As I trudged onward, the wind stung my eyes and the unbearable heat clawed through my shoes, igniting my feet. I stumbled and fell. Desolate and alone in this blazing inferno, sweat flowed out of every pore in my skin, the odour attacking my nostrils. An endless, hazy horizon stretched out before me, broken only by a group of tall rock pillars like giant mushrooms. Salty tears trickled down my cheeks. Would I survive?</a:t>
            </a:r>
          </a:p>
        </p:txBody>
      </p:sp>
      <p:graphicFrame>
        <p:nvGraphicFramePr>
          <p:cNvPr id="5" name="Table 4"/>
          <p:cNvGraphicFramePr>
            <a:graphicFrameLocks noGrp="1"/>
          </p:cNvGraphicFramePr>
          <p:nvPr>
            <p:extLst>
              <p:ext uri="{D42A27DB-BD31-4B8C-83A1-F6EECF244321}">
                <p14:modId xmlns:p14="http://schemas.microsoft.com/office/powerpoint/2010/main" val="2093098709"/>
              </p:ext>
            </p:extLst>
          </p:nvPr>
        </p:nvGraphicFramePr>
        <p:xfrm>
          <a:off x="9556694" y="668674"/>
          <a:ext cx="2471442" cy="4607560"/>
        </p:xfrm>
        <a:graphic>
          <a:graphicData uri="http://schemas.openxmlformats.org/drawingml/2006/table">
            <a:tbl>
              <a:tblPr firstRow="1" bandRow="1">
                <a:tableStyleId>{D7AC3CCA-C797-4891-BE02-D94E43425B78}</a:tableStyleId>
              </a:tblPr>
              <a:tblGrid>
                <a:gridCol w="2471442">
                  <a:extLst>
                    <a:ext uri="{9D8B030D-6E8A-4147-A177-3AD203B41FA5}">
                      <a16:colId xmlns:a16="http://schemas.microsoft.com/office/drawing/2014/main" val="1356962941"/>
                    </a:ext>
                  </a:extLst>
                </a:gridCol>
              </a:tblGrid>
              <a:tr h="370840">
                <a:tc>
                  <a:txBody>
                    <a:bodyPr/>
                    <a:lstStyle/>
                    <a:p>
                      <a:r>
                        <a:rPr lang="en-US" b="0" dirty="0" smtClean="0"/>
                        <a:t>Fronted Adverbials</a:t>
                      </a:r>
                      <a:endParaRPr lang="en-US" b="0" dirty="0"/>
                    </a:p>
                  </a:txBody>
                  <a:tcPr/>
                </a:tc>
                <a:extLst>
                  <a:ext uri="{0D108BD9-81ED-4DB2-BD59-A6C34878D82A}">
                    <a16:rowId xmlns:a16="http://schemas.microsoft.com/office/drawing/2014/main" val="4225655305"/>
                  </a:ext>
                </a:extLst>
              </a:tr>
              <a:tr h="370840">
                <a:tc>
                  <a:txBody>
                    <a:bodyPr/>
                    <a:lstStyle/>
                    <a:p>
                      <a:r>
                        <a:rPr lang="en-US" dirty="0" smtClean="0"/>
                        <a:t>Simile </a:t>
                      </a:r>
                      <a:endParaRPr lang="en-US" dirty="0"/>
                    </a:p>
                  </a:txBody>
                  <a:tcPr/>
                </a:tc>
                <a:extLst>
                  <a:ext uri="{0D108BD9-81ED-4DB2-BD59-A6C34878D82A}">
                    <a16:rowId xmlns:a16="http://schemas.microsoft.com/office/drawing/2014/main" val="141002688"/>
                  </a:ext>
                </a:extLst>
              </a:tr>
              <a:tr h="370840">
                <a:tc>
                  <a:txBody>
                    <a:bodyPr/>
                    <a:lstStyle/>
                    <a:p>
                      <a:r>
                        <a:rPr lang="en-US" dirty="0" smtClean="0"/>
                        <a:t>Metaphor</a:t>
                      </a:r>
                      <a:endParaRPr lang="en-US" dirty="0"/>
                    </a:p>
                  </a:txBody>
                  <a:tcPr/>
                </a:tc>
                <a:extLst>
                  <a:ext uri="{0D108BD9-81ED-4DB2-BD59-A6C34878D82A}">
                    <a16:rowId xmlns:a16="http://schemas.microsoft.com/office/drawing/2014/main" val="3170355028"/>
                  </a:ext>
                </a:extLst>
              </a:tr>
              <a:tr h="370840">
                <a:tc>
                  <a:txBody>
                    <a:bodyPr/>
                    <a:lstStyle/>
                    <a:p>
                      <a:r>
                        <a:rPr lang="en-US" dirty="0" smtClean="0"/>
                        <a:t>Punctuation</a:t>
                      </a:r>
                      <a:endParaRPr lang="en-US" dirty="0"/>
                    </a:p>
                  </a:txBody>
                  <a:tcPr/>
                </a:tc>
                <a:extLst>
                  <a:ext uri="{0D108BD9-81ED-4DB2-BD59-A6C34878D82A}">
                    <a16:rowId xmlns:a16="http://schemas.microsoft.com/office/drawing/2014/main" val="3352949609"/>
                  </a:ext>
                </a:extLst>
              </a:tr>
              <a:tr h="370840">
                <a:tc>
                  <a:txBody>
                    <a:bodyPr/>
                    <a:lstStyle/>
                    <a:p>
                      <a:r>
                        <a:rPr lang="en-US" dirty="0" smtClean="0"/>
                        <a:t>Adverbs</a:t>
                      </a:r>
                      <a:endParaRPr lang="en-US" dirty="0"/>
                    </a:p>
                  </a:txBody>
                  <a:tcPr/>
                </a:tc>
                <a:extLst>
                  <a:ext uri="{0D108BD9-81ED-4DB2-BD59-A6C34878D82A}">
                    <a16:rowId xmlns:a16="http://schemas.microsoft.com/office/drawing/2014/main" val="1964921227"/>
                  </a:ext>
                </a:extLst>
              </a:tr>
              <a:tr h="370840">
                <a:tc>
                  <a:txBody>
                    <a:bodyPr/>
                    <a:lstStyle/>
                    <a:p>
                      <a:r>
                        <a:rPr lang="en-US" dirty="0" smtClean="0"/>
                        <a:t>Adjectives</a:t>
                      </a:r>
                      <a:endParaRPr lang="en-US" dirty="0"/>
                    </a:p>
                  </a:txBody>
                  <a:tcPr/>
                </a:tc>
                <a:extLst>
                  <a:ext uri="{0D108BD9-81ED-4DB2-BD59-A6C34878D82A}">
                    <a16:rowId xmlns:a16="http://schemas.microsoft.com/office/drawing/2014/main" val="2422982834"/>
                  </a:ext>
                </a:extLst>
              </a:tr>
              <a:tr h="370840">
                <a:tc>
                  <a:txBody>
                    <a:bodyPr/>
                    <a:lstStyle/>
                    <a:p>
                      <a:r>
                        <a:rPr lang="en-US" dirty="0" smtClean="0"/>
                        <a:t>Powerful</a:t>
                      </a:r>
                      <a:r>
                        <a:rPr lang="en-US" baseline="0" dirty="0" smtClean="0"/>
                        <a:t> vocabulary</a:t>
                      </a:r>
                      <a:endParaRPr lang="en-US" dirty="0"/>
                    </a:p>
                  </a:txBody>
                  <a:tcPr/>
                </a:tc>
                <a:extLst>
                  <a:ext uri="{0D108BD9-81ED-4DB2-BD59-A6C34878D82A}">
                    <a16:rowId xmlns:a16="http://schemas.microsoft.com/office/drawing/2014/main" val="3631298843"/>
                  </a:ext>
                </a:extLst>
              </a:tr>
              <a:tr h="370840">
                <a:tc>
                  <a:txBody>
                    <a:bodyPr/>
                    <a:lstStyle/>
                    <a:p>
                      <a:r>
                        <a:rPr lang="en-US" dirty="0" smtClean="0"/>
                        <a:t>Description</a:t>
                      </a:r>
                      <a:r>
                        <a:rPr lang="en-US" baseline="0" dirty="0" smtClean="0"/>
                        <a:t> of the senses:</a:t>
                      </a:r>
                    </a:p>
                    <a:p>
                      <a:r>
                        <a:rPr lang="en-US" baseline="0" dirty="0" smtClean="0"/>
                        <a:t>What you can see?</a:t>
                      </a:r>
                    </a:p>
                    <a:p>
                      <a:r>
                        <a:rPr lang="en-US" baseline="0" dirty="0" smtClean="0"/>
                        <a:t>What you can hear?</a:t>
                      </a:r>
                    </a:p>
                    <a:p>
                      <a:r>
                        <a:rPr lang="en-US" baseline="0" dirty="0" smtClean="0"/>
                        <a:t>What you can feel?</a:t>
                      </a:r>
                    </a:p>
                    <a:p>
                      <a:r>
                        <a:rPr lang="en-US" baseline="0" dirty="0" smtClean="0"/>
                        <a:t>What you can smell?</a:t>
                      </a:r>
                    </a:p>
                    <a:p>
                      <a:r>
                        <a:rPr lang="en-US" baseline="0" dirty="0" smtClean="0"/>
                        <a:t>What you can taste?</a:t>
                      </a:r>
                    </a:p>
                  </a:txBody>
                  <a:tcPr/>
                </a:tc>
                <a:extLst>
                  <a:ext uri="{0D108BD9-81ED-4DB2-BD59-A6C34878D82A}">
                    <a16:rowId xmlns:a16="http://schemas.microsoft.com/office/drawing/2014/main" val="1343789640"/>
                  </a:ext>
                </a:extLst>
              </a:tr>
            </a:tbl>
          </a:graphicData>
        </a:graphic>
      </p:graphicFrame>
    </p:spTree>
    <p:extLst>
      <p:ext uri="{BB962C8B-B14F-4D97-AF65-F5344CB8AC3E}">
        <p14:creationId xmlns:p14="http://schemas.microsoft.com/office/powerpoint/2010/main" val="2008291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103085" y="986971"/>
            <a:ext cx="10319657" cy="4401205"/>
          </a:xfrm>
          <a:prstGeom prst="rect">
            <a:avLst/>
          </a:prstGeom>
          <a:noFill/>
        </p:spPr>
        <p:txBody>
          <a:bodyPr wrap="square" rtlCol="0">
            <a:spAutoFit/>
          </a:bodyPr>
          <a:lstStyle/>
          <a:p>
            <a:r>
              <a:rPr lang="en-GB" sz="3200" dirty="0" smtClean="0"/>
              <a:t>Which setting description did you think was better?</a:t>
            </a:r>
          </a:p>
          <a:p>
            <a:endParaRPr lang="en-GB" sz="3200" dirty="0"/>
          </a:p>
          <a:p>
            <a:r>
              <a:rPr lang="en-GB" sz="3200" dirty="0" smtClean="0"/>
              <a:t>Tomorrow you will be planning and writing your own setting description of a frozen landscape.</a:t>
            </a:r>
          </a:p>
          <a:p>
            <a:r>
              <a:rPr lang="en-GB" sz="3200" dirty="0" smtClean="0"/>
              <a:t>What language features do you think you should include?</a:t>
            </a:r>
          </a:p>
          <a:p>
            <a:r>
              <a:rPr lang="en-GB" sz="3200" b="1" dirty="0" smtClean="0"/>
              <a:t>Create your own success criteria for how to write a good setting description.</a:t>
            </a:r>
          </a:p>
          <a:p>
            <a:endParaRPr lang="en-GB" sz="3200" dirty="0"/>
          </a:p>
          <a:p>
            <a:endParaRPr lang="en-GB" sz="2400" dirty="0"/>
          </a:p>
        </p:txBody>
      </p:sp>
    </p:spTree>
    <p:extLst>
      <p:ext uri="{BB962C8B-B14F-4D97-AF65-F5344CB8AC3E}">
        <p14:creationId xmlns:p14="http://schemas.microsoft.com/office/powerpoint/2010/main" val="42623522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449</Words>
  <Application>Microsoft Office PowerPoint</Application>
  <PresentationFormat>Widescreen</PresentationFormat>
  <Paragraphs>42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Which do you prefer? This…..</vt:lpstr>
      <vt:lpstr>Or this?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Which do you prefer? This…..</dc:title>
  <dc:creator>Romy Simons</dc:creator>
  <cp:lastModifiedBy>HomeUser</cp:lastModifiedBy>
  <cp:revision>8</cp:revision>
  <dcterms:created xsi:type="dcterms:W3CDTF">2020-01-15T15:00:40Z</dcterms:created>
  <dcterms:modified xsi:type="dcterms:W3CDTF">2021-01-27T14:30:40Z</dcterms:modified>
</cp:coreProperties>
</file>