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28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1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3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5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71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0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8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2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86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A0149-7C49-4F8D-A8F7-B3F09E38B62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34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140968"/>
            <a:ext cx="7772400" cy="1296144"/>
          </a:xfrm>
        </p:spPr>
        <p:txBody>
          <a:bodyPr>
            <a:noAutofit/>
          </a:bodyPr>
          <a:lstStyle/>
          <a:p>
            <a:r>
              <a:rPr lang="en-GB" sz="5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Rule 24: able / </a:t>
            </a:r>
            <a:r>
              <a:rPr lang="en-GB" sz="5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ible</a:t>
            </a:r>
            <a:r>
              <a:rPr lang="en-GB" sz="5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br>
              <a:rPr lang="en-GB" sz="5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GB" sz="5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ably /  </a:t>
            </a:r>
            <a:r>
              <a:rPr lang="en-GB" sz="5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ibly</a:t>
            </a:r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GB" sz="5000" dirty="0"/>
              <a:t/>
            </a:r>
            <a:br>
              <a:rPr lang="en-GB" sz="5000" dirty="0"/>
            </a:br>
            <a:endParaRPr lang="en-GB" sz="5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7875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Teacher 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information</a:t>
            </a:r>
            <a:endParaRPr lang="en-GB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340768"/>
            <a:ext cx="8712968" cy="5184576"/>
          </a:xfrm>
        </p:spPr>
        <p:txBody>
          <a:bodyPr>
            <a:noAutofit/>
          </a:bodyPr>
          <a:lstStyle/>
          <a:p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This teaching resource is organised into four sections: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1)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Explanation of the rule 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2)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Examples of key words that fit the rule 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3)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Opportunities to practise 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4)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Further examples of commonly used words following the rule &amp;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some notable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exceptions.</a:t>
            </a:r>
          </a:p>
          <a:p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These slides are intended as a starting point for teaching this rule.  The lists of words given at the end might be used for card sorting exercises or a variety of spelling games.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047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1)  Rule 24: Explanation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48477"/>
            <a:ext cx="9144000" cy="2437731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‘able’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and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ible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endings are usually used to form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adjectives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from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nouns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 The suffix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‘able’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is usually used after a 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stem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that is a 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complete word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in itself.</a:t>
            </a:r>
          </a:p>
          <a:p>
            <a:pPr marL="0" indent="0" algn="just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suffixes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‘ably’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and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ibly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are used to form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adverbs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441857" y="3646423"/>
            <a:ext cx="8219256" cy="85038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75017" y="3501008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4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reason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  <a:r>
              <a:rPr lang="en-GB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  <a:r>
              <a:rPr lang="en-GB" sz="4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suit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ably</a:t>
            </a:r>
            <a:r>
              <a:rPr lang="en-GB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</a:t>
            </a:r>
            <a:r>
              <a:rPr lang="en-GB" sz="4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valu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  <a:endParaRPr lang="en-GB" sz="4000" b="1" dirty="0"/>
          </a:p>
        </p:txBody>
      </p:sp>
      <p:sp>
        <p:nvSpPr>
          <p:cNvPr id="14" name="Rounded Rectangle 13"/>
          <p:cNvSpPr/>
          <p:nvPr/>
        </p:nvSpPr>
        <p:spPr>
          <a:xfrm>
            <a:off x="411732" y="4811792"/>
            <a:ext cx="8275068" cy="821741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75017" y="4653136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terr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ibly</a:t>
            </a:r>
            <a:r>
              <a:rPr lang="en-GB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poss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ible</a:t>
            </a:r>
            <a:r>
              <a:rPr lang="en-GB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</a:t>
            </a:r>
            <a:r>
              <a:rPr lang="en-GB" sz="4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  <a:r>
              <a:rPr lang="en-GB" sz="4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ibly</a:t>
            </a:r>
            <a:endParaRPr lang="en-GB" sz="4000" b="1" dirty="0"/>
          </a:p>
        </p:txBody>
      </p:sp>
      <p:sp>
        <p:nvSpPr>
          <p:cNvPr id="5" name="Rectangle 4"/>
          <p:cNvSpPr/>
          <p:nvPr/>
        </p:nvSpPr>
        <p:spPr>
          <a:xfrm>
            <a:off x="310469" y="5817333"/>
            <a:ext cx="85151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NOTE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If the </a:t>
            </a:r>
            <a:r>
              <a:rPr lang="en-GB" sz="3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ends in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‘e’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this is usually dropped when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‘able’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is added.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679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2) Rule 24: Examples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107504" y="1268760"/>
            <a:ext cx="8856984" cy="811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Look at the 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stem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before the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suffix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 </a:t>
            </a:r>
          </a:p>
          <a:p>
            <a:pPr marL="0" indent="0" algn="ctr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Can you spot those that are a 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complete word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  <a:endParaRPr lang="en-GB" sz="3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511047" y="2814667"/>
            <a:ext cx="8255665" cy="267454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861037" y="2680898"/>
            <a:ext cx="2887427" cy="2871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enjoy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  <a:endParaRPr lang="en-GB" sz="35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ador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poss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ibly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GB" sz="3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51520" y="5661248"/>
            <a:ext cx="85151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HINT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Say the words clearly so you can HEAR the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u="sng" dirty="0" err="1" smtClean="0">
                <a:solidFill>
                  <a:srgbClr val="FF0000"/>
                </a:solidFill>
              </a:rPr>
              <a:t>i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ble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or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u="sng" dirty="0" smtClean="0">
                <a:solidFill>
                  <a:srgbClr val="FF0000"/>
                </a:solidFill>
              </a:rPr>
              <a:t>a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ble’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at the end.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11047" y="2680898"/>
            <a:ext cx="2867279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respect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horr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ibly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accept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3396574" y="2680898"/>
            <a:ext cx="2446215" cy="2808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leg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ible</a:t>
            </a:r>
            <a:endParaRPr lang="en-GB" sz="3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excit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comfort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ably</a:t>
            </a:r>
          </a:p>
        </p:txBody>
      </p:sp>
    </p:spTree>
    <p:extLst>
      <p:ext uri="{BB962C8B-B14F-4D97-AF65-F5344CB8AC3E}">
        <p14:creationId xmlns:p14="http://schemas.microsoft.com/office/powerpoint/2010/main" val="3235545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3) Rule 24</a:t>
            </a:r>
            <a:r>
              <a:rPr lang="en-GB" sz="40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Practice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0" y="1196752"/>
            <a:ext cx="9144000" cy="13420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Use </a:t>
            </a:r>
            <a: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‘able’ (or ‘ably’)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if the </a:t>
            </a:r>
            <a:r>
              <a:rPr lang="en-GB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stem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is a </a:t>
            </a:r>
            <a:r>
              <a:rPr lang="en-GB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complete word.</a:t>
            </a:r>
            <a:endParaRPr lang="en-GB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Remember what to do if the </a:t>
            </a:r>
            <a:r>
              <a:rPr lang="en-GB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ends in </a:t>
            </a:r>
            <a: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‘e’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!</a:t>
            </a:r>
            <a:endParaRPr lang="en-GB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51520" y="2485169"/>
            <a:ext cx="2727920" cy="3680135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185600" y="2485169"/>
            <a:ext cx="2762276" cy="368013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6164559" y="2485169"/>
            <a:ext cx="2727921" cy="368013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23529" y="3077086"/>
            <a:ext cx="2549834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suit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... </a:t>
            </a:r>
          </a:p>
          <a:p>
            <a:pPr algn="ctr"/>
            <a:r>
              <a:rPr lang="en-GB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poss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…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reason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…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respect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…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vis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…</a:t>
            </a:r>
          </a:p>
        </p:txBody>
      </p:sp>
      <p:sp>
        <p:nvSpPr>
          <p:cNvPr id="21" name="Rectangle 20"/>
          <p:cNvSpPr/>
          <p:nvPr/>
        </p:nvSpPr>
        <p:spPr>
          <a:xfrm>
            <a:off x="975948" y="2524363"/>
            <a:ext cx="1279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Starter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196122" y="3077086"/>
            <a:ext cx="2730091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…</a:t>
            </a:r>
          </a:p>
          <a:p>
            <a:pPr algn="ctr"/>
            <a:r>
              <a:rPr lang="en-GB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depend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…</a:t>
            </a:r>
          </a:p>
          <a:p>
            <a:pPr algn="ctr"/>
            <a:r>
              <a:rPr lang="en-GB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cred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…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adore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…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consider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…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574629" y="2524363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1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543074" y="2524363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2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193035" y="3077086"/>
            <a:ext cx="2645685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value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… </a:t>
            </a:r>
          </a:p>
          <a:p>
            <a:pPr algn="ctr"/>
            <a:r>
              <a:rPr lang="en-GB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permiss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…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excite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…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compat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…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desire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…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51520" y="6187370"/>
            <a:ext cx="851519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Is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‘able’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ible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more common?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451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4) Rule 24: Further examples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51520" y="1173289"/>
            <a:ext cx="2727920" cy="530574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131840" y="1179526"/>
            <a:ext cx="2880319" cy="53057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6164559" y="1179526"/>
            <a:ext cx="2727921" cy="530574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086187" y="1489720"/>
            <a:ext cx="2897069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possible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terrible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visible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horrible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credible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compatible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permissible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edible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legible</a:t>
            </a:r>
          </a:p>
          <a:p>
            <a:pPr algn="ctr"/>
            <a:endParaRPr lang="en-GB" sz="500" i="1" u="sng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Exceptions: </a:t>
            </a:r>
          </a:p>
          <a:p>
            <a:pPr algn="ctr"/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ible</a:t>
            </a:r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after root word</a:t>
            </a:r>
          </a:p>
          <a:p>
            <a:pPr algn="ctr"/>
            <a:r>
              <a:rPr lang="en-GB" sz="2000" i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forc</a:t>
            </a:r>
            <a:r>
              <a:rPr lang="en-GB" sz="20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ible</a:t>
            </a:r>
          </a:p>
          <a:p>
            <a:pPr algn="ctr"/>
            <a:r>
              <a:rPr lang="en-GB" sz="2000" i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access</a:t>
            </a:r>
            <a:r>
              <a:rPr lang="en-GB" sz="20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ible</a:t>
            </a:r>
            <a:endParaRPr lang="en-GB" sz="20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i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sens</a:t>
            </a:r>
            <a:r>
              <a:rPr lang="en-GB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ible</a:t>
            </a:r>
          </a:p>
          <a:p>
            <a:pPr algn="ctr"/>
            <a:r>
              <a:rPr lang="en-GB" sz="2000" i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flex</a:t>
            </a:r>
            <a:r>
              <a:rPr lang="en-GB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ible</a:t>
            </a:r>
          </a:p>
          <a:p>
            <a:pPr algn="ctr"/>
            <a:endParaRPr lang="en-GB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22617" y="1188620"/>
            <a:ext cx="275682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‘able’ after root word</a:t>
            </a:r>
            <a:endParaRPr lang="en-GB" sz="2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102937" y="1188620"/>
            <a:ext cx="298706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ible</a:t>
            </a:r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000" b="1" i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not</a:t>
            </a:r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after </a:t>
            </a:r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79512" y="1489720"/>
            <a:ext cx="287777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consider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  <a:p>
            <a:pPr algn="ctr"/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ador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  <a:p>
            <a:pPr algn="ctr"/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reason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  <a:p>
            <a:pPr algn="ctr"/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suit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  <a:p>
            <a:pPr algn="ctr"/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comfort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  <a:p>
            <a:pPr algn="ctr"/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valu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  <a:p>
            <a:pPr algn="ctr"/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accept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  <a:p>
            <a:pPr algn="ctr"/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remark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  <a:p>
            <a:pPr algn="ctr"/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respect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  <a:p>
            <a:pPr algn="ctr"/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depend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  <a:p>
            <a:pPr algn="ctr"/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understand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  <a:p>
            <a:pPr algn="ctr"/>
            <a:endParaRPr lang="en-GB" sz="500" i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Exceptions: </a:t>
            </a:r>
          </a:p>
          <a:p>
            <a:pPr algn="ctr"/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‘able’ </a:t>
            </a:r>
            <a:r>
              <a:rPr lang="en-GB" sz="2000" b="1" i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not</a:t>
            </a:r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after root </a:t>
            </a:r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word</a:t>
            </a:r>
          </a:p>
          <a:p>
            <a:pPr algn="ctr"/>
            <a:r>
              <a:rPr lang="en-GB" sz="20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applicable</a:t>
            </a:r>
            <a:endParaRPr lang="en-GB" sz="20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tolerable</a:t>
            </a:r>
            <a:endParaRPr lang="en-GB" sz="20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capable</a:t>
            </a:r>
            <a:endParaRPr lang="en-GB" sz="20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495523" y="1188620"/>
            <a:ext cx="20043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Other exceptions</a:t>
            </a:r>
            <a:endParaRPr lang="en-GB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164559" y="1516722"/>
            <a:ext cx="2727921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‘e’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at the end of a </a:t>
            </a:r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is kept for </a:t>
            </a:r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words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ending in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ee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 in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ce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ge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 the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‘g’ 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‘c’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maintains its ‘soft’ sound of </a:t>
            </a:r>
            <a:r>
              <a:rPr lang="en-GB" sz="2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‘j’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or </a:t>
            </a:r>
            <a:r>
              <a:rPr lang="en-GB" sz="2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‘s’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 For words ending in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‘y’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the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‘y’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changes to an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0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(as usual for suffixes after a </a:t>
            </a:r>
            <a:r>
              <a:rPr lang="en-GB" sz="2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‘y’</a:t>
            </a:r>
            <a:r>
              <a:rPr lang="en-GB" sz="20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pPr algn="ctr"/>
            <a:endParaRPr lang="en-GB" sz="5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chang</a:t>
            </a:r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notic</a:t>
            </a:r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agr</a:t>
            </a:r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ee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rel</a:t>
            </a:r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var</a:t>
            </a:r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79512" y="6453336"/>
            <a:ext cx="87129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NOTE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Many of these can also be used with an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‘ably’ / ‘</a:t>
            </a:r>
            <a:r>
              <a:rPr lang="en-GB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ibly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suffix.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023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1398</TotalTime>
  <Words>499</Words>
  <Application>Microsoft Office PowerPoint</Application>
  <PresentationFormat>On-screen Show (4:3)</PresentationFormat>
  <Paragraphs>102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Rule 24: able / ible,  ably /  ibly  </vt:lpstr>
      <vt:lpstr>Teacher information</vt:lpstr>
      <vt:lpstr>1)  Rule 24: Explanation</vt:lpstr>
      <vt:lpstr>2) Rule 24: Examples</vt:lpstr>
      <vt:lpstr>3) Rule 24: Practice</vt:lpstr>
      <vt:lpstr>4) Rule 24: Further examples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slides - Calibri 40, bold, dark grey</dc:title>
  <dc:creator>LUrquhart</dc:creator>
  <cp:lastModifiedBy>HomeUser</cp:lastModifiedBy>
  <cp:revision>39</cp:revision>
  <dcterms:created xsi:type="dcterms:W3CDTF">2016-08-09T10:05:30Z</dcterms:created>
  <dcterms:modified xsi:type="dcterms:W3CDTF">2021-02-21T18:59:31Z</dcterms:modified>
</cp:coreProperties>
</file>