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76" r:id="rId2"/>
    <p:sldId id="258" r:id="rId3"/>
    <p:sldId id="263" r:id="rId4"/>
    <p:sldId id="264" r:id="rId5"/>
    <p:sldId id="287" r:id="rId6"/>
    <p:sldId id="278" r:id="rId7"/>
    <p:sldId id="288" r:id="rId8"/>
    <p:sldId id="289" r:id="rId9"/>
    <p:sldId id="290" r:id="rId10"/>
    <p:sldId id="291" r:id="rId11"/>
    <p:sldId id="292" r:id="rId12"/>
    <p:sldId id="293" r:id="rId13"/>
    <p:sldId id="298" r:id="rId14"/>
    <p:sldId id="294" r:id="rId15"/>
    <p:sldId id="295" r:id="rId16"/>
    <p:sldId id="296" r:id="rId17"/>
    <p:sldId id="297" r:id="rId18"/>
    <p:sldId id="280" r:id="rId19"/>
    <p:sldId id="282" r:id="rId20"/>
    <p:sldId id="26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C547"/>
    <a:srgbClr val="CCB5D8"/>
    <a:srgbClr val="6C388B"/>
    <a:srgbClr val="F3DEA7"/>
    <a:srgbClr val="653B8F"/>
    <a:srgbClr val="B0DDF8"/>
    <a:srgbClr val="32B3A2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-1440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63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41" Type="http://schemas.microsoft.com/office/2015/10/relationships/revisionInfo" Target="revisionInfo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27/01/21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27/01/21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2785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Relationship Id="rId9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2FE7D58D-2513-4F70-BEA4-2CD2F993170F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  <p:sldLayoutId id="2147483670" r:id="rId6"/>
    <p:sldLayoutId id="214748367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Relationship Id="rId3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Relationship Id="rId3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Relationship Id="rId3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6.png"/><Relationship Id="rId3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7.png"/><Relationship Id="rId3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8.png"/><Relationship Id="rId3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4" Type="http://schemas.openxmlformats.org/officeDocument/2006/relationships/image" Target="../media/image20.tiff"/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Relationship Id="rId3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Relationship Id="rId3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2.png"/><Relationship Id="rId3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png"/><Relationship Id="rId3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348"/>
            <a:ext cx="9144000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  <a:r>
              <a:rPr lang="en-GB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| Year 1 | Religion and Rituals | Holy Communion | Lesson 4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Religion and Rituals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2" charset="0"/>
              </a:rPr>
              <a:t>To explore what happens during Holy Communion.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611286"/>
            <a:ext cx="7886700" cy="231012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tell a friend about an object that holds a memory or special meaning for me.</a:t>
            </a:r>
          </a:p>
          <a:p>
            <a:r>
              <a:rPr lang="en-GB" dirty="0">
                <a:latin typeface="Twinkl" pitchFamily="2" charset="0"/>
              </a:rPr>
              <a:t>I can talk about why bread and wine are used in Holy Communion. </a:t>
            </a:r>
          </a:p>
          <a:p>
            <a:r>
              <a:rPr lang="en-GB" dirty="0">
                <a:latin typeface="Twinkl" pitchFamily="2" charset="0"/>
              </a:rPr>
              <a:t>I can explain why Holy Communion is important for Christians.</a:t>
            </a:r>
          </a:p>
          <a:p>
            <a:r>
              <a:rPr lang="en-GB" dirty="0">
                <a:latin typeface="Twinkl" pitchFamily="2" charset="0"/>
              </a:rPr>
              <a:t>I can use key vocabulary about Holy Communion. 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Objects and Memories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: Rounded Corners 4"/>
          <p:cNvSpPr/>
          <p:nvPr/>
        </p:nvSpPr>
        <p:spPr>
          <a:xfrm>
            <a:off x="721585" y="1734036"/>
            <a:ext cx="7543526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These children are talking about things that remind them of something. 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="" xmlns:a16="http://schemas.microsoft.com/office/drawing/2014/main" id="{9AB26EA2-6CE7-4E2E-A280-24934E66802D}"/>
              </a:ext>
            </a:extLst>
          </p:cNvPr>
          <p:cNvSpPr/>
          <p:nvPr/>
        </p:nvSpPr>
        <p:spPr>
          <a:xfrm>
            <a:off x="366203" y="1725790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Talking Partners">
            <a:extLst>
              <a:ext uri="{FF2B5EF4-FFF2-40B4-BE49-F238E27FC236}">
                <a16:creationId xmlns="" xmlns:a16="http://schemas.microsoft.com/office/drawing/2014/main" id="{9893A1C5-5030-4783-83CB-4B9A9EC21D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0092"/>
            <a:ext cx="864000" cy="864000"/>
          </a:xfrm>
          <a:prstGeom prst="rect">
            <a:avLst/>
          </a:prstGeom>
        </p:spPr>
      </p:pic>
      <p:grpSp>
        <p:nvGrpSpPr>
          <p:cNvPr id="67" name="Group 66">
            <a:extLst>
              <a:ext uri="{FF2B5EF4-FFF2-40B4-BE49-F238E27FC236}">
                <a16:creationId xmlns="" xmlns:a16="http://schemas.microsoft.com/office/drawing/2014/main" id="{D8BC8EBA-F137-44B9-8E46-C0D2C9A84FC4}"/>
              </a:ext>
            </a:extLst>
          </p:cNvPr>
          <p:cNvGrpSpPr/>
          <p:nvPr/>
        </p:nvGrpSpPr>
        <p:grpSpPr>
          <a:xfrm>
            <a:off x="529900" y="2527304"/>
            <a:ext cx="2278674" cy="1147894"/>
            <a:chOff x="357209" y="2259576"/>
            <a:chExt cx="2278674" cy="1415622"/>
          </a:xfrm>
        </p:grpSpPr>
        <p:sp>
          <p:nvSpPr>
            <p:cNvPr id="63" name="Speech Bubble: Rectangle with Corners Rounded 62">
              <a:extLst>
                <a:ext uri="{FF2B5EF4-FFF2-40B4-BE49-F238E27FC236}">
                  <a16:creationId xmlns="" xmlns:a16="http://schemas.microsoft.com/office/drawing/2014/main" id="{918E3176-4F3E-4B7C-8D89-39E7698388D5}"/>
                </a:ext>
              </a:extLst>
            </p:cNvPr>
            <p:cNvSpPr/>
            <p:nvPr/>
          </p:nvSpPr>
          <p:spPr>
            <a:xfrm>
              <a:off x="357209" y="2259576"/>
              <a:ext cx="2278674" cy="1415622"/>
            </a:xfrm>
            <a:prstGeom prst="wedgeRoundRectCallout">
              <a:avLst>
                <a:gd name="adj1" fmla="val 7322"/>
                <a:gd name="adj2" fmla="val 71299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03F3212D-7BD5-4A4E-98C3-0DB00DE7CFC1}"/>
                </a:ext>
              </a:extLst>
            </p:cNvPr>
            <p:cNvSpPr/>
            <p:nvPr/>
          </p:nvSpPr>
          <p:spPr>
            <a:xfrm>
              <a:off x="449286" y="2346736"/>
              <a:ext cx="2094520" cy="132846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/>
                <a:t>This boomerang</a:t>
              </a:r>
            </a:p>
            <a:p>
              <a:pPr algn="ctr"/>
              <a:r>
                <a:rPr lang="en-GB" sz="1600" dirty="0"/>
                <a:t>reminds me of </a:t>
              </a:r>
            </a:p>
            <a:p>
              <a:pPr algn="ctr"/>
              <a:r>
                <a:rPr lang="en-GB" sz="1600" dirty="0"/>
                <a:t>my amazing holiday</a:t>
              </a:r>
            </a:p>
            <a:p>
              <a:pPr algn="ctr"/>
              <a:r>
                <a:rPr lang="en-GB" sz="1600" dirty="0"/>
                <a:t>in Australia. </a:t>
              </a:r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3DFD38F0-A7F0-488C-8981-1BD8CB57F2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05595" flipV="1">
            <a:off x="2258314" y="2478703"/>
            <a:ext cx="937856" cy="38296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DB60098A-1122-402F-B609-5C1DA729714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07" b="23299"/>
          <a:stretch/>
        </p:blipFill>
        <p:spPr>
          <a:xfrm>
            <a:off x="3010202" y="4198256"/>
            <a:ext cx="1750349" cy="222125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="" xmlns:a16="http://schemas.microsoft.com/office/drawing/2014/main" id="{7A930C64-7617-4477-8DCC-A4135057324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21"/>
          <a:stretch/>
        </p:blipFill>
        <p:spPr>
          <a:xfrm>
            <a:off x="6630808" y="3685029"/>
            <a:ext cx="1385357" cy="27344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AB660D0A-9BC9-44DF-91E3-2AFB0382356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481" r="52501" b="26148"/>
          <a:stretch/>
        </p:blipFill>
        <p:spPr>
          <a:xfrm>
            <a:off x="683518" y="3990985"/>
            <a:ext cx="1824333" cy="2428526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="" xmlns:a16="http://schemas.microsoft.com/office/drawing/2014/main" id="{A03E7A1A-68FC-4D8E-A1D8-F7CF32BC03AE}"/>
              </a:ext>
            </a:extLst>
          </p:cNvPr>
          <p:cNvGrpSpPr/>
          <p:nvPr/>
        </p:nvGrpSpPr>
        <p:grpSpPr>
          <a:xfrm>
            <a:off x="3379724" y="2403733"/>
            <a:ext cx="2572683" cy="1592167"/>
            <a:chOff x="3542982" y="2398817"/>
            <a:chExt cx="2720427" cy="1592167"/>
          </a:xfrm>
        </p:grpSpPr>
        <p:sp>
          <p:nvSpPr>
            <p:cNvPr id="62" name="Speech Bubble: Rectangle with Corners Rounded 61">
              <a:extLst>
                <a:ext uri="{FF2B5EF4-FFF2-40B4-BE49-F238E27FC236}">
                  <a16:creationId xmlns="" xmlns:a16="http://schemas.microsoft.com/office/drawing/2014/main" id="{43190912-B219-4515-BD92-6DCF1A7BB930}"/>
                </a:ext>
              </a:extLst>
            </p:cNvPr>
            <p:cNvSpPr/>
            <p:nvPr/>
          </p:nvSpPr>
          <p:spPr>
            <a:xfrm>
              <a:off x="3542982" y="2398817"/>
              <a:ext cx="2720427" cy="1592167"/>
            </a:xfrm>
            <a:prstGeom prst="wedgeRoundRectCallout">
              <a:avLst>
                <a:gd name="adj1" fmla="val -28061"/>
                <a:gd name="adj2" fmla="val 76086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="" xmlns:a16="http://schemas.microsoft.com/office/drawing/2014/main" id="{41E00F34-40F5-4EDC-91A4-B582128527B2}"/>
                </a:ext>
              </a:extLst>
            </p:cNvPr>
            <p:cNvSpPr/>
            <p:nvPr/>
          </p:nvSpPr>
          <p:spPr>
            <a:xfrm>
              <a:off x="3645533" y="2533181"/>
              <a:ext cx="2534698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/>
                <a:t>We keep this teapot on the shelf at home. Every time I look at it, I remember my grandma. It belonged to her. </a:t>
              </a:r>
            </a:p>
          </p:txBody>
        </p:sp>
      </p:grpSp>
      <p:grpSp>
        <p:nvGrpSpPr>
          <p:cNvPr id="68" name="Group 67">
            <a:extLst>
              <a:ext uri="{FF2B5EF4-FFF2-40B4-BE49-F238E27FC236}">
                <a16:creationId xmlns="" xmlns:a16="http://schemas.microsoft.com/office/drawing/2014/main" id="{7B6567BE-18D0-4F71-B709-0AFB470CF557}"/>
              </a:ext>
            </a:extLst>
          </p:cNvPr>
          <p:cNvGrpSpPr/>
          <p:nvPr/>
        </p:nvGrpSpPr>
        <p:grpSpPr>
          <a:xfrm>
            <a:off x="6406988" y="2763886"/>
            <a:ext cx="2186597" cy="1264360"/>
            <a:chOff x="6398599" y="2763886"/>
            <a:chExt cx="2186597" cy="1264360"/>
          </a:xfrm>
        </p:grpSpPr>
        <p:sp>
          <p:nvSpPr>
            <p:cNvPr id="66" name="Speech Bubble: Rectangle with Corners Rounded 65">
              <a:extLst>
                <a:ext uri="{FF2B5EF4-FFF2-40B4-BE49-F238E27FC236}">
                  <a16:creationId xmlns="" xmlns:a16="http://schemas.microsoft.com/office/drawing/2014/main" id="{1A9F1837-D63E-4B22-A1D1-4248C1387AE3}"/>
                </a:ext>
              </a:extLst>
            </p:cNvPr>
            <p:cNvSpPr/>
            <p:nvPr/>
          </p:nvSpPr>
          <p:spPr>
            <a:xfrm>
              <a:off x="6398599" y="2763886"/>
              <a:ext cx="2186597" cy="1264360"/>
            </a:xfrm>
            <a:prstGeom prst="wedgeRoundRectCallout">
              <a:avLst>
                <a:gd name="adj1" fmla="val 15951"/>
                <a:gd name="adj2" fmla="val 78132"/>
                <a:gd name="adj3" fmla="val 16667"/>
              </a:avLst>
            </a:prstGeom>
            <a:solidFill>
              <a:schemeClr val="bg1"/>
            </a:solidFill>
            <a:ln w="19050">
              <a:solidFill>
                <a:srgbClr val="FBC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100" dirty="0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="" xmlns:a16="http://schemas.microsoft.com/office/drawing/2014/main" id="{FEFBC220-FCA8-4465-BE59-EF324F3176BC}"/>
                </a:ext>
              </a:extLst>
            </p:cNvPr>
            <p:cNvSpPr/>
            <p:nvPr/>
          </p:nvSpPr>
          <p:spPr>
            <a:xfrm>
              <a:off x="6490676" y="2857457"/>
              <a:ext cx="209452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1600" dirty="0"/>
                <a:t>My dad bought me a toy lion to remind me that I am strong like a lion.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33298 -0.31621 " pathEditMode="relative" rAng="0" ptsTypes="AA">
                                      <p:cBhvr>
                                        <p:cTn id="2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49" y="-1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Objects and Memories</a:t>
            </a:r>
            <a:endParaRPr lang="en-GB" sz="3600" dirty="0">
              <a:latin typeface="+mn-lt"/>
            </a:endParaRPr>
          </a:p>
        </p:txBody>
      </p:sp>
      <p:pic>
        <p:nvPicPr>
          <p:cNvPr id="28" name="Talking Partners">
            <a:extLst>
              <a:ext uri="{FF2B5EF4-FFF2-40B4-BE49-F238E27FC236}">
                <a16:creationId xmlns="" xmlns:a16="http://schemas.microsoft.com/office/drawing/2014/main" id="{9893A1C5-5030-4783-83CB-4B9A9EC21D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0092"/>
            <a:ext cx="864000" cy="864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D5945FB2-3695-4940-9467-467A8E02E6C0}"/>
              </a:ext>
            </a:extLst>
          </p:cNvPr>
          <p:cNvSpPr/>
          <p:nvPr/>
        </p:nvSpPr>
        <p:spPr>
          <a:xfrm>
            <a:off x="927390" y="1625289"/>
            <a:ext cx="727968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Can you think of an object which: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reminds you of something you have experienced;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reminds you of someone you know;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/>
              <a:t>or reminds you of an important message?</a:t>
            </a:r>
          </a:p>
          <a:p>
            <a:pPr>
              <a:spcAft>
                <a:spcPts val="600"/>
              </a:spcAft>
            </a:pPr>
            <a:r>
              <a:rPr lang="en-GB" dirty="0"/>
              <a:t>Draw the object on your whiteboard and tell your talk </a:t>
            </a:r>
            <a:br>
              <a:rPr lang="en-GB" dirty="0"/>
            </a:br>
            <a:r>
              <a:rPr lang="en-GB" dirty="0"/>
              <a:t>partner about it.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55AB23C9-2EAC-4C81-B69B-7545C43DFA25}"/>
              </a:ext>
            </a:extLst>
          </p:cNvPr>
          <p:cNvSpPr/>
          <p:nvPr/>
        </p:nvSpPr>
        <p:spPr>
          <a:xfrm>
            <a:off x="927390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places you have visited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="" xmlns:a16="http://schemas.microsoft.com/office/drawing/2014/main" id="{A337D0E3-D117-4A3F-B632-04CB9EA42305}"/>
              </a:ext>
            </a:extLst>
          </p:cNvPr>
          <p:cNvSpPr/>
          <p:nvPr/>
        </p:nvSpPr>
        <p:spPr>
          <a:xfrm>
            <a:off x="6178205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gifts you have been given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="" xmlns:a16="http://schemas.microsoft.com/office/drawing/2014/main" id="{6715185A-60A0-4017-A886-ED8B5DDA4F44}"/>
              </a:ext>
            </a:extLst>
          </p:cNvPr>
          <p:cNvSpPr/>
          <p:nvPr/>
        </p:nvSpPr>
        <p:spPr>
          <a:xfrm>
            <a:off x="3552797" y="4515550"/>
            <a:ext cx="2028874" cy="1296139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C38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people who are special to you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="" xmlns:a16="http://schemas.microsoft.com/office/drawing/2014/main" id="{CFB57606-B9FD-4CFE-ADBD-1B85BD475749}"/>
              </a:ext>
            </a:extLst>
          </p:cNvPr>
          <p:cNvSpPr/>
          <p:nvPr/>
        </p:nvSpPr>
        <p:spPr>
          <a:xfrm>
            <a:off x="721585" y="3807664"/>
            <a:ext cx="7485494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   Use these ideas to help you think of something.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CE7F3460-8A2A-4489-AA3C-86F370F2E6C9}"/>
              </a:ext>
            </a:extLst>
          </p:cNvPr>
          <p:cNvSpPr/>
          <p:nvPr/>
        </p:nvSpPr>
        <p:spPr>
          <a:xfrm>
            <a:off x="366203" y="3799418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3837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6E7745D8-9C81-4065-83A3-C399D2EFD836}"/>
              </a:ext>
            </a:extLst>
          </p:cNvPr>
          <p:cNvSpPr/>
          <p:nvPr/>
        </p:nvSpPr>
        <p:spPr>
          <a:xfrm>
            <a:off x="996585" y="1702125"/>
            <a:ext cx="27693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Christians believe that Jesus is the Son of God. They believe he came to Earth and lived as a real human being. </a:t>
            </a:r>
          </a:p>
          <a:p>
            <a:endParaRPr lang="en-GB" dirty="0"/>
          </a:p>
          <a:p>
            <a:r>
              <a:rPr lang="en-GB" dirty="0"/>
              <a:t>Christians believe that Jesus died on a cross. They believe that he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="" xmlns:a16="http://schemas.microsoft.com/office/drawing/2014/main" id="{CF611A1D-D9DC-4999-B5F6-C575D0E33E63}"/>
              </a:ext>
            </a:extLst>
          </p:cNvPr>
          <p:cNvSpPr/>
          <p:nvPr/>
        </p:nvSpPr>
        <p:spPr>
          <a:xfrm>
            <a:off x="730638" y="4916662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Do you know what this last meal was called?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="" xmlns:a16="http://schemas.microsoft.com/office/drawing/2014/main" id="{BC60FDD2-D281-4007-82E2-97E14CF75A0E}"/>
              </a:ext>
            </a:extLst>
          </p:cNvPr>
          <p:cNvSpPr/>
          <p:nvPr/>
        </p:nvSpPr>
        <p:spPr>
          <a:xfrm>
            <a:off x="375257" y="4908416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3D548F6-D818-417D-8DF6-7408197E82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16"/>
          <a:stretch/>
        </p:blipFill>
        <p:spPr>
          <a:xfrm>
            <a:off x="3689588" y="1704029"/>
            <a:ext cx="4410412" cy="2458482"/>
          </a:xfrm>
          <a:prstGeom prst="roundRect">
            <a:avLst>
              <a:gd name="adj" fmla="val 4383"/>
            </a:avLst>
          </a:prstGeo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568E2EA-4F7A-4EA8-92FC-D1A257535D78}"/>
              </a:ext>
            </a:extLst>
          </p:cNvPr>
          <p:cNvSpPr/>
          <p:nvPr/>
        </p:nvSpPr>
        <p:spPr>
          <a:xfrm>
            <a:off x="996584" y="4162511"/>
            <a:ext cx="7179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knew he was going to die. Before he died, he had a last meal with his closest friends, who were called his disciples.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C6AE48BA-F40D-4158-B171-B29544136076}"/>
              </a:ext>
            </a:extLst>
          </p:cNvPr>
          <p:cNvSpPr/>
          <p:nvPr/>
        </p:nvSpPr>
        <p:spPr>
          <a:xfrm>
            <a:off x="996584" y="5438056"/>
            <a:ext cx="32191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was called the Last Supper.</a:t>
            </a:r>
          </a:p>
        </p:txBody>
      </p:sp>
    </p:spTree>
    <p:extLst>
      <p:ext uri="{BB962C8B-B14F-4D97-AF65-F5344CB8AC3E}">
        <p14:creationId xmlns:p14="http://schemas.microsoft.com/office/powerpoint/2010/main" val="10508024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At the Last Supper, Jesus thanked God for the bread.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7C85585F-1A78-47FD-8531-46A5505394F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9801"/>
            <a:ext cx="7063225" cy="4108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718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 broke it apart to share with everyone.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FFD127E-9930-43A3-9E26-3C73FFC50B8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7002"/>
            <a:ext cx="7068037" cy="411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648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AAC1EE0-2FA1-4195-988A-6233256A991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77" y="1985391"/>
            <a:ext cx="7068035" cy="411162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051856" y="1283140"/>
            <a:ext cx="7068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‘‘Take this and eat it. This is my body which is given </a:t>
            </a:r>
            <a:br>
              <a:rPr lang="en-GB" dirty="0"/>
            </a:br>
            <a:r>
              <a:rPr lang="en-GB" dirty="0"/>
              <a:t>for you,’’ he announced.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8D41B30-86E1-4FE9-8C1E-D3EE6A24A4B6}"/>
              </a:ext>
            </a:extLst>
          </p:cNvPr>
          <p:cNvSpPr/>
          <p:nvPr/>
        </p:nvSpPr>
        <p:spPr>
          <a:xfrm>
            <a:off x="730638" y="204377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 What did Jesus say the bread represented?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B836CF8E-E2A1-4806-835C-C28F086ABDE5}"/>
              </a:ext>
            </a:extLst>
          </p:cNvPr>
          <p:cNvSpPr/>
          <p:nvPr/>
        </p:nvSpPr>
        <p:spPr>
          <a:xfrm>
            <a:off x="375257" y="2035528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975734FA-E220-4002-9952-2951B423352D}"/>
              </a:ext>
            </a:extLst>
          </p:cNvPr>
          <p:cNvGrpSpPr/>
          <p:nvPr/>
        </p:nvGrpSpPr>
        <p:grpSpPr>
          <a:xfrm>
            <a:off x="526259" y="2583802"/>
            <a:ext cx="1872993" cy="444617"/>
            <a:chOff x="375257" y="2583802"/>
            <a:chExt cx="1872993" cy="44461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="" xmlns:a16="http://schemas.microsoft.com/office/drawing/2014/main" id="{0927E275-2288-4B41-B3BE-B6829B99D041}"/>
                </a:ext>
              </a:extLst>
            </p:cNvPr>
            <p:cNvSpPr/>
            <p:nvPr/>
          </p:nvSpPr>
          <p:spPr>
            <a:xfrm>
              <a:off x="375257" y="2583802"/>
              <a:ext cx="1872993" cy="44461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25E71C0C-A860-4563-843E-63276D1820FE}"/>
                </a:ext>
              </a:extLst>
            </p:cNvPr>
            <p:cNvSpPr/>
            <p:nvPr/>
          </p:nvSpPr>
          <p:spPr>
            <a:xfrm>
              <a:off x="1043190" y="2621444"/>
              <a:ext cx="107273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/>
                <a:t>His body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24324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75ECBD0-0299-41EB-BB11-8A17C324630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56" y="1974743"/>
            <a:ext cx="7071919" cy="411388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686187" y="1352536"/>
            <a:ext cx="57945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He then held up a cup of red wine.</a:t>
            </a:r>
          </a:p>
        </p:txBody>
      </p:sp>
    </p:spTree>
    <p:extLst>
      <p:ext uri="{BB962C8B-B14F-4D97-AF65-F5344CB8AC3E}">
        <p14:creationId xmlns:p14="http://schemas.microsoft.com/office/powerpoint/2010/main" val="678087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D52A9EA-50C1-4CBF-80CA-FED62428A2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577" y="1985384"/>
            <a:ext cx="7068035" cy="41116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051856" y="1283140"/>
            <a:ext cx="7068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‘‘This is my blood, which will be poured out for many </a:t>
            </a:r>
          </a:p>
          <a:p>
            <a:pPr algn="ctr"/>
            <a:r>
              <a:rPr lang="en-GB" dirty="0"/>
              <a:t>people so their sins may be forgiven,’’ Jesus said.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="" xmlns:a16="http://schemas.microsoft.com/office/drawing/2014/main" id="{98D41B30-86E1-4FE9-8C1E-D3EE6A24A4B6}"/>
              </a:ext>
            </a:extLst>
          </p:cNvPr>
          <p:cNvSpPr/>
          <p:nvPr/>
        </p:nvSpPr>
        <p:spPr>
          <a:xfrm>
            <a:off x="730638" y="204377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 What did Jesus say the wine represented?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B836CF8E-E2A1-4806-835C-C28F086ABDE5}"/>
              </a:ext>
            </a:extLst>
          </p:cNvPr>
          <p:cNvSpPr/>
          <p:nvPr/>
        </p:nvSpPr>
        <p:spPr>
          <a:xfrm>
            <a:off x="375257" y="2035528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975734FA-E220-4002-9952-2951B423352D}"/>
              </a:ext>
            </a:extLst>
          </p:cNvPr>
          <p:cNvGrpSpPr/>
          <p:nvPr/>
        </p:nvGrpSpPr>
        <p:grpSpPr>
          <a:xfrm>
            <a:off x="526259" y="2583802"/>
            <a:ext cx="1872993" cy="444617"/>
            <a:chOff x="375257" y="2583802"/>
            <a:chExt cx="1872993" cy="444617"/>
          </a:xfrm>
        </p:grpSpPr>
        <p:sp>
          <p:nvSpPr>
            <p:cNvPr id="9" name="Rectangle: Rounded Corners 8">
              <a:extLst>
                <a:ext uri="{FF2B5EF4-FFF2-40B4-BE49-F238E27FC236}">
                  <a16:creationId xmlns="" xmlns:a16="http://schemas.microsoft.com/office/drawing/2014/main" id="{0927E275-2288-4B41-B3BE-B6829B99D041}"/>
                </a:ext>
              </a:extLst>
            </p:cNvPr>
            <p:cNvSpPr/>
            <p:nvPr/>
          </p:nvSpPr>
          <p:spPr>
            <a:xfrm>
              <a:off x="375257" y="2583802"/>
              <a:ext cx="1872993" cy="444617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25E71C0C-A860-4563-843E-63276D1820FE}"/>
                </a:ext>
              </a:extLst>
            </p:cNvPr>
            <p:cNvSpPr/>
            <p:nvPr/>
          </p:nvSpPr>
          <p:spPr>
            <a:xfrm>
              <a:off x="1014336" y="2621444"/>
              <a:ext cx="113043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/>
                <a:t>His blood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42159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774D0C4-5F81-4799-9BD5-B5CF7B4880F5}"/>
              </a:ext>
            </a:extLst>
          </p:cNvPr>
          <p:cNvSpPr/>
          <p:nvPr/>
        </p:nvSpPr>
        <p:spPr>
          <a:xfrm>
            <a:off x="1006680" y="1744458"/>
            <a:ext cx="71558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Christians believe that when Jesus died on the cross, his death meant that the bad things (sins) that all human beings do could </a:t>
            </a:r>
            <a:br>
              <a:rPr lang="en-GB" dirty="0"/>
            </a:br>
            <a:r>
              <a:rPr lang="en-GB" dirty="0"/>
              <a:t>be forgiven. </a:t>
            </a:r>
          </a:p>
          <a:p>
            <a:endParaRPr lang="en-GB" dirty="0"/>
          </a:p>
          <a:p>
            <a:r>
              <a:rPr lang="en-GB" dirty="0"/>
              <a:t>Christians think about Jesus when they think about the bread and wine in Holy Communion.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54EE192-CD33-4E31-AE4E-EE07357F2F80}"/>
              </a:ext>
            </a:extLst>
          </p:cNvPr>
          <p:cNvSpPr/>
          <p:nvPr/>
        </p:nvSpPr>
        <p:spPr>
          <a:xfrm>
            <a:off x="1006680" y="3772840"/>
            <a:ext cx="6644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bread represents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C5DEA327-4280-42BD-83EE-7AA6C34FD9C1}"/>
              </a:ext>
            </a:extLst>
          </p:cNvPr>
          <p:cNvSpPr/>
          <p:nvPr/>
        </p:nvSpPr>
        <p:spPr>
          <a:xfrm>
            <a:off x="1006680" y="4259402"/>
            <a:ext cx="66440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 wine represents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931B07CA-2050-4BE6-86C1-ABE4D0E07D33}"/>
              </a:ext>
            </a:extLst>
          </p:cNvPr>
          <p:cNvSpPr/>
          <p:nvPr/>
        </p:nvSpPr>
        <p:spPr>
          <a:xfrm>
            <a:off x="3155588" y="3772840"/>
            <a:ext cx="20778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body of Jesus.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DF855566-A383-4991-8656-5DE8EE37BD45}"/>
              </a:ext>
            </a:extLst>
          </p:cNvPr>
          <p:cNvSpPr/>
          <p:nvPr/>
        </p:nvSpPr>
        <p:spPr>
          <a:xfrm>
            <a:off x="3149366" y="4267791"/>
            <a:ext cx="18889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dirty="0"/>
              <a:t>the blood of Jesus.</a:t>
            </a:r>
          </a:p>
        </p:txBody>
      </p:sp>
    </p:spTree>
    <p:extLst>
      <p:ext uri="{BB962C8B-B14F-4D97-AF65-F5344CB8AC3E}">
        <p14:creationId xmlns:p14="http://schemas.microsoft.com/office/powerpoint/2010/main" val="30277476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Bread and Wine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663982F1-FAEF-42F0-89BF-7790F86411C6}"/>
              </a:ext>
            </a:extLst>
          </p:cNvPr>
          <p:cNvSpPr/>
          <p:nvPr/>
        </p:nvSpPr>
        <p:spPr>
          <a:xfrm>
            <a:off x="730638" y="3355684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What do you think Jesus wanted the disciples to do after he had died?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73DEE18-95AD-45B3-BBA5-A87B3E3A2C3C}"/>
              </a:ext>
            </a:extLst>
          </p:cNvPr>
          <p:cNvSpPr/>
          <p:nvPr/>
        </p:nvSpPr>
        <p:spPr>
          <a:xfrm>
            <a:off x="375257" y="3347438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26E1EA58-40A1-44DB-BA8F-FF92C934B5CC}"/>
              </a:ext>
            </a:extLst>
          </p:cNvPr>
          <p:cNvSpPr/>
          <p:nvPr/>
        </p:nvSpPr>
        <p:spPr>
          <a:xfrm>
            <a:off x="859091" y="3934089"/>
            <a:ext cx="73172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He wanted them to think of him when eating bread and drinking wine during Communion, thinking about how the bread was like his body and the wine was like his blood. </a:t>
            </a:r>
          </a:p>
        </p:txBody>
      </p:sp>
      <p:sp>
        <p:nvSpPr>
          <p:cNvPr id="15" name="Title 20">
            <a:extLst>
              <a:ext uri="{FF2B5EF4-FFF2-40B4-BE49-F238E27FC236}">
                <a16:creationId xmlns="" xmlns:a16="http://schemas.microsoft.com/office/drawing/2014/main" id="{4515AE86-E397-444C-93BE-1A86AF5D2148}"/>
              </a:ext>
            </a:extLst>
          </p:cNvPr>
          <p:cNvSpPr txBox="1">
            <a:spLocks/>
          </p:cNvSpPr>
          <p:nvPr/>
        </p:nvSpPr>
        <p:spPr>
          <a:xfrm>
            <a:off x="541538" y="1768888"/>
            <a:ext cx="8034291" cy="1293908"/>
          </a:xfrm>
          <a:prstGeom prst="roundRect">
            <a:avLst>
              <a:gd name="adj" fmla="val 9641"/>
            </a:avLst>
          </a:prstGeom>
          <a:solidFill>
            <a:srgbClr val="FBC547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Twinkl" pitchFamily="50" charset="0"/>
              </a:rPr>
              <a:t>Do This in Memory of Me</a:t>
            </a:r>
            <a:endParaRPr lang="en-GB" sz="3600" dirty="0">
              <a:latin typeface="+mn-lt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A9C60EBB-1F27-40A5-99B8-8FCE1BD952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8" r="33332" b="31473"/>
          <a:stretch/>
        </p:blipFill>
        <p:spPr>
          <a:xfrm>
            <a:off x="6755905" y="1834919"/>
            <a:ext cx="1624613" cy="12278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7E91EB48-B249-427E-9A58-63FE1C321E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38" y="2078081"/>
            <a:ext cx="1186939" cy="905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54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Twinkl" pitchFamily="50" charset="0"/>
              </a:rPr>
              <a:t>Re-Enacting the Last Supper</a:t>
            </a:r>
            <a:endParaRPr lang="en-GB" sz="34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="" xmlns:a16="http://schemas.microsoft.com/office/drawing/2014/main" id="{A0CD9885-9C39-4C46-8E60-9D62E4FDD181}"/>
              </a:ext>
            </a:extLst>
          </p:cNvPr>
          <p:cNvSpPr/>
          <p:nvPr/>
        </p:nvSpPr>
        <p:spPr>
          <a:xfrm>
            <a:off x="730638" y="2646398"/>
            <a:ext cx="7445695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Do you know what the word ‘re-enact’ means?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B5CBFEC3-DD6E-4862-A696-3ADC4EF74936}"/>
              </a:ext>
            </a:extLst>
          </p:cNvPr>
          <p:cNvSpPr/>
          <p:nvPr/>
        </p:nvSpPr>
        <p:spPr>
          <a:xfrm>
            <a:off x="375257" y="2638152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25B9376F-39FF-4CE5-A9C9-132AE922CC0B}"/>
              </a:ext>
            </a:extLst>
          </p:cNvPr>
          <p:cNvSpPr/>
          <p:nvPr/>
        </p:nvSpPr>
        <p:spPr>
          <a:xfrm>
            <a:off x="996584" y="3167792"/>
            <a:ext cx="71797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It means to act out something that happened in the past.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606306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Thousands of years after Jesus told his disciples to use bread and wine to remember him, Christians still re-enact the Last </a:t>
            </a:r>
            <a:br>
              <a:rPr lang="en-GB" dirty="0"/>
            </a:br>
            <a:r>
              <a:rPr lang="en-GB" dirty="0"/>
              <a:t>Supper regularly.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885220DA-9AE1-48F9-9B36-7F64717DF49D}"/>
              </a:ext>
            </a:extLst>
          </p:cNvPr>
          <p:cNvSpPr/>
          <p:nvPr/>
        </p:nvSpPr>
        <p:spPr>
          <a:xfrm>
            <a:off x="996584" y="3596318"/>
            <a:ext cx="717974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During services in many different types of Christian places of worship, Christians take part in a ritual where they eat a small piece of bread and have a sip of wine (or grape juice) just as the disciples did with Jesus at the Last Supper.</a:t>
            </a:r>
          </a:p>
          <a:p>
            <a:endParaRPr lang="en-GB" dirty="0"/>
          </a:p>
          <a:p>
            <a:r>
              <a:rPr lang="en-GB" dirty="0"/>
              <a:t>This ritual can be known 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Holy Communion;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Lord’s Supper;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Eucharist. </a:t>
            </a:r>
          </a:p>
        </p:txBody>
      </p:sp>
    </p:spTree>
    <p:extLst>
      <p:ext uri="{BB962C8B-B14F-4D97-AF65-F5344CB8AC3E}">
        <p14:creationId xmlns:p14="http://schemas.microsoft.com/office/powerpoint/2010/main" val="26347606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Twinkl" pitchFamily="50" charset="0"/>
              </a:rPr>
              <a:t>Re-Enacting the Last Supper</a:t>
            </a:r>
            <a:endParaRPr lang="en-GB" sz="34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606306"/>
            <a:ext cx="71797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Different churches have different beliefs about what happens to the bread and wine after it is blessed.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29CB0088-C3BE-4706-9DF3-419DDCF89EAE}"/>
              </a:ext>
            </a:extLst>
          </p:cNvPr>
          <p:cNvSpPr/>
          <p:nvPr/>
        </p:nvSpPr>
        <p:spPr>
          <a:xfrm>
            <a:off x="996584" y="2319370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Some churches believe that the bread and wine actually changes once it is blessed. Some churches believe they do not change but </a:t>
            </a:r>
            <a:br>
              <a:rPr lang="en-GB" dirty="0"/>
            </a:br>
            <a:r>
              <a:rPr lang="en-GB" dirty="0"/>
              <a:t>are symbols.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A018737B-A142-4C75-B3F6-AD197CCA4FED}"/>
              </a:ext>
            </a:extLst>
          </p:cNvPr>
          <p:cNvSpPr/>
          <p:nvPr/>
        </p:nvSpPr>
        <p:spPr>
          <a:xfrm>
            <a:off x="996584" y="3309433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During Holy Communion, there are Bible readings, prayers and Christians come up to the altar to receive the bread and wine from the priest or vicar.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C3382B0-78D5-4A3A-B6E7-154F8BAC01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2" r="10524" b="9312"/>
          <a:stretch/>
        </p:blipFill>
        <p:spPr>
          <a:xfrm>
            <a:off x="1082179" y="4299496"/>
            <a:ext cx="2278041" cy="1891200"/>
          </a:xfrm>
          <a:prstGeom prst="roundRect">
            <a:avLst>
              <a:gd name="adj" fmla="val 5001"/>
            </a:avLst>
          </a:prstGeom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E4BDC376-212C-4C29-9F8F-49EF87E27C63}"/>
              </a:ext>
            </a:extLst>
          </p:cNvPr>
          <p:cNvSpPr/>
          <p:nvPr/>
        </p:nvSpPr>
        <p:spPr>
          <a:xfrm>
            <a:off x="3468277" y="4783431"/>
            <a:ext cx="47080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An altar is a holy table. In a Christian church, it is the table where the bread and wine are blessed. </a:t>
            </a:r>
          </a:p>
        </p:txBody>
      </p:sp>
    </p:spTree>
    <p:extLst>
      <p:ext uri="{BB962C8B-B14F-4D97-AF65-F5344CB8AC3E}">
        <p14:creationId xmlns:p14="http://schemas.microsoft.com/office/powerpoint/2010/main" val="1086889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400" dirty="0">
                <a:latin typeface="Twinkl" pitchFamily="50" charset="0"/>
              </a:rPr>
              <a:t>Re-Enacting the Last Supper</a:t>
            </a:r>
            <a:endParaRPr lang="en-GB" sz="34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606306"/>
            <a:ext cx="71797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Christians taking part in Holy Communion are given a small piece of bread to eat. Sometimes they might be given a small wafer in place of bread.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="" xmlns:a16="http://schemas.microsoft.com/office/drawing/2014/main" id="{EB40B257-A25D-4A2D-A3BF-2C9B841D5BE2}"/>
              </a:ext>
            </a:extLst>
          </p:cNvPr>
          <p:cNvSpPr/>
          <p:nvPr/>
        </p:nvSpPr>
        <p:spPr>
          <a:xfrm>
            <a:off x="996584" y="2659942"/>
            <a:ext cx="6301838" cy="715089"/>
          </a:xfrm>
          <a:prstGeom prst="roundRect">
            <a:avLst>
              <a:gd name="adj" fmla="val 10801"/>
            </a:avLst>
          </a:prstGeom>
          <a:solidFill>
            <a:srgbClr val="CCB5D8"/>
          </a:solidFill>
        </p:spPr>
        <p:txBody>
          <a:bodyPr wrap="square">
            <a:spAutoFit/>
          </a:bodyPr>
          <a:lstStyle/>
          <a:p>
            <a:r>
              <a:rPr lang="en-GB" dirty="0"/>
              <a:t>A sip of wine or grape juice is taken from a </a:t>
            </a:r>
          </a:p>
          <a:p>
            <a:r>
              <a:rPr lang="en-GB" dirty="0"/>
              <a:t>special cup called a chalice.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4B7E0DAF-8C27-4904-AB04-4A3E1B008F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947" y="2403801"/>
            <a:ext cx="1933938" cy="366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597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Twinkl" pitchFamily="50" charset="0"/>
              </a:rPr>
              <a:t>Holy Communion Poem</a:t>
            </a:r>
            <a:endParaRPr lang="en-GB" sz="3600" dirty="0">
              <a:latin typeface="+mn-lt"/>
            </a:endParaRPr>
          </a:p>
        </p:txBody>
      </p:sp>
      <p:pic>
        <p:nvPicPr>
          <p:cNvPr id="12" name="Whole Class">
            <a:extLst>
              <a:ext uri="{FF2B5EF4-FFF2-40B4-BE49-F238E27FC236}">
                <a16:creationId xmlns="" xmlns:a16="http://schemas.microsoft.com/office/drawing/2014/main" id="{BB9C5656-322C-46FB-8BA2-7900BB7A8D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B6F6B7AC-62E8-479B-9B77-10B71FEF1FBA}"/>
              </a:ext>
            </a:extLst>
          </p:cNvPr>
          <p:cNvSpPr/>
          <p:nvPr/>
        </p:nvSpPr>
        <p:spPr>
          <a:xfrm>
            <a:off x="996584" y="1473201"/>
            <a:ext cx="717974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Prayers are read out in a Holy Communion service in a church. The words often have special meaning. They remind Christians of Jesus and help them understand what each object and part of the </a:t>
            </a:r>
            <a:br>
              <a:rPr lang="en-GB" dirty="0"/>
            </a:br>
            <a:r>
              <a:rPr lang="en-GB" dirty="0"/>
              <a:t>ritual means.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="" xmlns:a16="http://schemas.microsoft.com/office/drawing/2014/main" id="{44E25009-B947-4BFF-9975-C0ED3861F6E6}"/>
              </a:ext>
            </a:extLst>
          </p:cNvPr>
          <p:cNvSpPr/>
          <p:nvPr/>
        </p:nvSpPr>
        <p:spPr>
          <a:xfrm>
            <a:off x="721585" y="2846272"/>
            <a:ext cx="7436993" cy="467342"/>
          </a:xfrm>
          <a:prstGeom prst="roundRect">
            <a:avLst/>
          </a:prstGeom>
          <a:solidFill>
            <a:srgbClr val="CCB5D8"/>
          </a:solidFill>
          <a:ln w="19050">
            <a:solidFill>
              <a:srgbClr val="653B8F"/>
            </a:solidFill>
          </a:ln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    What words could you use to talk about Holy Communion?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="" xmlns:a16="http://schemas.microsoft.com/office/drawing/2014/main" id="{6AF23F07-9D96-4465-8D4C-C95301EF3CEF}"/>
              </a:ext>
            </a:extLst>
          </p:cNvPr>
          <p:cNvSpPr/>
          <p:nvPr/>
        </p:nvSpPr>
        <p:spPr>
          <a:xfrm>
            <a:off x="366203" y="2838026"/>
            <a:ext cx="483835" cy="483835"/>
          </a:xfrm>
          <a:prstGeom prst="roundRect">
            <a:avLst/>
          </a:prstGeom>
          <a:solidFill>
            <a:srgbClr val="653B8F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B3D3A3BE-0EE6-44C6-BF5E-CA863AA446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408" y="3082742"/>
            <a:ext cx="2387929" cy="323765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E1341930-324E-4E7A-9AEB-B74DD2B533E8}"/>
              </a:ext>
            </a:extLst>
          </p:cNvPr>
          <p:cNvSpPr/>
          <p:nvPr/>
        </p:nvSpPr>
        <p:spPr>
          <a:xfrm>
            <a:off x="996584" y="3561925"/>
            <a:ext cx="61005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Use some of the words you thought of to create a poem </a:t>
            </a:r>
          </a:p>
          <a:p>
            <a:r>
              <a:rPr lang="en-GB" dirty="0"/>
              <a:t>that could be read out during a Holy Communion service.</a:t>
            </a:r>
          </a:p>
        </p:txBody>
      </p:sp>
    </p:spTree>
    <p:extLst>
      <p:ext uri="{BB962C8B-B14F-4D97-AF65-F5344CB8AC3E}">
        <p14:creationId xmlns:p14="http://schemas.microsoft.com/office/powerpoint/2010/main" val="3922734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latin typeface="Twinkl" pitchFamily="50" charset="0"/>
              </a:rPr>
              <a:t>Spin the Wheel</a:t>
            </a:r>
            <a:endParaRPr lang="en-GB" sz="3600" dirty="0"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DDF40F35-5803-4168-A5B6-394AB7C1CFB9}"/>
              </a:ext>
            </a:extLst>
          </p:cNvPr>
          <p:cNvSpPr/>
          <p:nvPr/>
        </p:nvSpPr>
        <p:spPr>
          <a:xfrm>
            <a:off x="982896" y="1614398"/>
            <a:ext cx="71686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Twinkl" pitchFamily="2" charset="0"/>
              </a:rPr>
              <a:t>This spinner has some words that are associated with Holy Communion. When the spinner lands on a word, can you tell your partner everything you know about that word</a:t>
            </a:r>
            <a:endParaRPr lang="en-GB" dirty="0"/>
          </a:p>
        </p:txBody>
      </p:sp>
      <p:pic>
        <p:nvPicPr>
          <p:cNvPr id="8" name="Talking Partners">
            <a:extLst>
              <a:ext uri="{FF2B5EF4-FFF2-40B4-BE49-F238E27FC236}">
                <a16:creationId xmlns="" xmlns:a16="http://schemas.microsoft.com/office/drawing/2014/main" id="{F9B8655A-29E4-4D9F-9417-479CFA7F00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0092"/>
            <a:ext cx="864000" cy="864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F451E290-EF9A-408C-A55D-E4D2048B67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211" y="2642867"/>
            <a:ext cx="3639589" cy="3638673"/>
          </a:xfrm>
          <a:prstGeom prst="rect">
            <a:avLst/>
          </a:prstGeom>
        </p:spPr>
      </p:pic>
      <p:sp>
        <p:nvSpPr>
          <p:cNvPr id="9" name="Arrow: Right 8">
            <a:extLst>
              <a:ext uri="{FF2B5EF4-FFF2-40B4-BE49-F238E27FC236}">
                <a16:creationId xmlns="" xmlns:a16="http://schemas.microsoft.com/office/drawing/2014/main" id="{5AA543EE-FAD6-40BA-90F9-8E57DD327767}"/>
              </a:ext>
            </a:extLst>
          </p:cNvPr>
          <p:cNvSpPr/>
          <p:nvPr/>
        </p:nvSpPr>
        <p:spPr>
          <a:xfrm>
            <a:off x="1619075" y="4109003"/>
            <a:ext cx="1308683" cy="706400"/>
          </a:xfrm>
          <a:prstGeom prst="rightArrow">
            <a:avLst/>
          </a:prstGeom>
          <a:solidFill>
            <a:srgbClr val="CCB5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2553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5200000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To describe what happens during Holy Communion.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48" y="3611286"/>
            <a:ext cx="7886700" cy="2177118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tell a friend about an object that holds a memory or special meaning for me.</a:t>
            </a:r>
          </a:p>
          <a:p>
            <a:r>
              <a:rPr lang="en-GB" dirty="0">
                <a:latin typeface="Twinkl" pitchFamily="2" charset="0"/>
              </a:rPr>
              <a:t>I can talk about why bread and wine are used in Holy Communion. </a:t>
            </a:r>
          </a:p>
          <a:p>
            <a:r>
              <a:rPr lang="en-GB" dirty="0">
                <a:latin typeface="Twinkl" pitchFamily="2" charset="0"/>
              </a:rPr>
              <a:t>I can explain why Holy Communion is important for Christians.</a:t>
            </a:r>
          </a:p>
          <a:p>
            <a:r>
              <a:rPr lang="en-GB" dirty="0">
                <a:latin typeface="Twinkl" pitchFamily="2" charset="0"/>
              </a:rPr>
              <a:t>I can use key vocabulary about Holy Communion.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B1F78B63-4436-45DF-A7E4-1E14B1AB41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525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755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" id="{1A02F134-1E0F-46F1-8366-AE0E981ECB8A}" vid="{21996438-2B25-4C91-8451-190E7D1A29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607</TotalTime>
  <Words>972</Words>
  <Application>Microsoft Macintosh PowerPoint</Application>
  <PresentationFormat>On-screen Show (4:3)</PresentationFormat>
  <Paragraphs>101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RE</vt:lpstr>
      <vt:lpstr>PowerPoint Presentation</vt:lpstr>
      <vt:lpstr>PowerPoint Presentation</vt:lpstr>
      <vt:lpstr>Objects and Memories</vt:lpstr>
      <vt:lpstr>Objects and Memories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Bread and Wine</vt:lpstr>
      <vt:lpstr>Re-Enacting the Last Supper</vt:lpstr>
      <vt:lpstr>Re-Enacting the Last Supper</vt:lpstr>
      <vt:lpstr>Re-Enacting the Last Supper</vt:lpstr>
      <vt:lpstr>Holy Communion Poem</vt:lpstr>
      <vt:lpstr>Spin the Wheel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PlanIt</dc:title>
  <dc:creator>Aamina Rammah</dc:creator>
  <cp:lastModifiedBy>Sue</cp:lastModifiedBy>
  <cp:revision>53</cp:revision>
  <dcterms:created xsi:type="dcterms:W3CDTF">2018-05-02T09:57:00Z</dcterms:created>
  <dcterms:modified xsi:type="dcterms:W3CDTF">2021-01-27T20:18:15Z</dcterms:modified>
</cp:coreProperties>
</file>