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"/>
  </p:notesMasterIdLst>
  <p:sldIdLst>
    <p:sldId id="259" r:id="rId2"/>
    <p:sldId id="258" r:id="rId3"/>
    <p:sldId id="263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06"/>
  </p:normalViewPr>
  <p:slideViewPr>
    <p:cSldViewPr snapToGrid="0" snapToObjects="1">
      <p:cViewPr varScale="1">
        <p:scale>
          <a:sx n="119" d="100"/>
          <a:sy n="119" d="100"/>
        </p:scale>
        <p:origin x="312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AAA653-3934-0742-8881-9385572CE0BC}" type="datetimeFigureOut">
              <a:rPr lang="en-US" smtClean="0"/>
              <a:t>7/9/20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42B578-E188-3442-85A3-78581B0F16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91389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BS 2013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0415DD-5E04-43CA-8F34-98C80585C40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91971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1E7040-1C7F-274F-8143-3933021AB3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AB722C-2980-6740-9223-F89DC95B8DA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A28C0-CA34-C049-BE12-9195E2C448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F3458-E4BC-9D46-B83C-C0F91C4DC3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50F121D-2637-9942-B9C9-DD9F61DF0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516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3F00B3-FC35-C54D-8F70-31628F00F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AB877F-C93E-DE48-8EF1-5929D8EECE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3561DB-0850-EB48-B101-7F111F9C2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6DE3B19-A417-C64B-B12D-8C897F0A5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5E726B-7604-E247-9AF5-2362E4D37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6191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4573A-1B17-974E-A392-B549BCC165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B1B658-A9AB-1D42-AA2E-D864076E98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AD1BA-3CD5-2A46-9B98-750CCE5D7A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30DCC3-BF4F-C24F-B043-3D6CF03DB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5B5C6F-0CD6-444E-8A0E-5383B259F4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9512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FF4FB1-D04B-AE41-ADAA-851051FA87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1A8D7-E99E-A64C-9DF5-E2BC6848D8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37A7E29-B28E-824D-829A-0A4FEA32EC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D8D9C5-D063-8A46-AC5C-0A042BE83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B76600-551F-4344-97BC-F527B8FC45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E7C55D-6054-E246-9584-F36620738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4897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8961A7-62DD-F44D-8179-CB764F767A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F8DBA3-A49F-F84E-815E-DA9E53D99D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01A77F-F962-8A41-9D0F-C2F926A1F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A64CF2F-6AC8-744D-969F-BF09B83755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B4BB093-B514-F347-98C8-02F79DCCBAB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A39BD-EE16-8542-9D1B-AF1E04506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B08CA8-C980-7441-A383-992ED8C42A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17CF5D-2F05-8540-8757-66AC65EC99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0437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731C4-DF41-9743-87D5-0E4B4281B5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01108AE-1042-1144-9E06-F4894439E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2321206-3E5A-054A-A9D7-41C8B7F0AE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2CFFD5-3DCB-B141-857F-8374BF7C7F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94120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6EF741-359F-7D4A-A612-C1B1B220D6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BC54D17-7C61-7B4D-94BE-DFD261966E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DC3B3-1C9C-AE41-AE33-2EB559BB9D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10445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3C2EA0-45C2-1C4D-99B8-B00982CB41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CB6F36-57CC-3649-BB6C-4B334FF0DB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7AC55B3-1D97-8F44-8EF2-4D4EA14FD8B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B9B80B-E5B6-2C45-8EE5-A325EE359B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D6CAC8-5EC8-7C40-BE7B-42359051C0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A18F88-6CEB-1F42-9A30-65789F2837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2530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E239EE-3335-7D4B-89B6-CFC5F92677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3DA2ECB-E256-584C-9833-BBF8411BB6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5996BE9-CA04-7048-B849-9FB53DA40F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64EDAC-8E7B-394F-B2E3-BF9523AAC9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20C786-2021-7846-A969-DACF78A3D4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059C3F-F6BA-9148-8F44-5B19E233A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302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379DBC-06DE-9345-9451-CE8B61E333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F4925F-362D-DF4F-A11E-BB3F1FEFC5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CEB6AC-6431-E541-9620-32B2630C8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7DBF61-1B4F-D142-9EF9-38147DF51A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D62CEB-E7B6-1C4E-B644-552F21EF1B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839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FEA2A9-9914-3F40-B3DB-CE6C3B3377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E8C2FE-EBB4-0642-8EFE-CEB872F49E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6A51A3-CA59-A746-8877-C86C6D42B5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B8AB8C-34B0-E542-8096-F0F95D391D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C14ACB1-F881-D141-89CF-C4B6F83D1B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566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81D22EE-FE98-F14D-A5A6-D2A913240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C3315-AABA-4543-8F02-3FCD9D28702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E3289C-17DC-3540-AEE8-AA02F6250C1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A692F8-3CC8-2041-8D58-2668899939EB}" type="datetimeFigureOut">
              <a:rPr lang="en-US" smtClean="0"/>
              <a:t>7/9/20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4AFA62-2A64-BE40-BD8B-B556FB1153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45158-7B39-534C-BE14-F14C0478E0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E0FB1-0883-B64F-8004-28E7EFD046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87971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1981200" y="274638"/>
            <a:ext cx="8229600" cy="1143000"/>
          </a:xfrm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en-GB" dirty="0"/>
              <a:t>Which of the words below need a capital letter?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63553" y="1916832"/>
            <a:ext cx="8280920" cy="107721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 err="1"/>
              <a:t>billy</a:t>
            </a:r>
            <a:r>
              <a:rPr lang="en-GB" sz="3200" dirty="0"/>
              <a:t> came to our school today from </a:t>
            </a:r>
            <a:r>
              <a:rPr lang="en-GB" sz="3200" dirty="0" err="1"/>
              <a:t>canada</a:t>
            </a:r>
            <a:r>
              <a:rPr lang="en-GB" sz="3200" dirty="0"/>
              <a:t>.  he wants to learn </a:t>
            </a:r>
            <a:r>
              <a:rPr lang="en-GB" sz="3200" dirty="0" err="1"/>
              <a:t>french</a:t>
            </a:r>
            <a:r>
              <a:rPr lang="en-GB" sz="3200" dirty="0"/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063552" y="3212976"/>
            <a:ext cx="8280920" cy="107721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we enjoyed visiting prince rock primary school on </a:t>
            </a:r>
            <a:r>
              <a:rPr lang="en-GB" sz="3200" dirty="0" err="1"/>
              <a:t>wednesday</a:t>
            </a:r>
            <a:r>
              <a:rPr lang="en-GB" sz="3200" dirty="0"/>
              <a:t>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135560" y="4509120"/>
            <a:ext cx="8280920" cy="107721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all the </a:t>
            </a:r>
            <a:r>
              <a:rPr lang="en-GB" sz="3200" dirty="0" err="1"/>
              <a:t>english</a:t>
            </a:r>
            <a:r>
              <a:rPr lang="en-GB" sz="3200" dirty="0"/>
              <a:t> supporters waved their flags when </a:t>
            </a:r>
            <a:r>
              <a:rPr lang="en-GB" sz="3200" dirty="0" err="1"/>
              <a:t>england</a:t>
            </a:r>
            <a:r>
              <a:rPr lang="en-GB" sz="3200" dirty="0"/>
              <a:t> scored a goal.</a:t>
            </a:r>
          </a:p>
        </p:txBody>
      </p:sp>
    </p:spTree>
    <p:extLst>
      <p:ext uri="{BB962C8B-B14F-4D97-AF65-F5344CB8AC3E}">
        <p14:creationId xmlns:p14="http://schemas.microsoft.com/office/powerpoint/2010/main" val="27705294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75521" y="188640"/>
            <a:ext cx="1999715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however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52027" y="148872"/>
            <a:ext cx="894797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but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328249" y="260648"/>
            <a:ext cx="189083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because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320137" y="510854"/>
            <a:ext cx="834459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yet</a:t>
            </a:r>
          </a:p>
        </p:txBody>
      </p:sp>
      <p:sp>
        <p:nvSpPr>
          <p:cNvPr id="8" name="Rectangle 7"/>
          <p:cNvSpPr/>
          <p:nvPr/>
        </p:nvSpPr>
        <p:spPr>
          <a:xfrm>
            <a:off x="1703512" y="1340768"/>
            <a:ext cx="8496944" cy="107721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r>
              <a:rPr lang="en-GB" sz="3200" dirty="0"/>
              <a:t>Pick the best connective from above for each sentence below:</a:t>
            </a:r>
          </a:p>
        </p:txBody>
      </p:sp>
      <p:sp>
        <p:nvSpPr>
          <p:cNvPr id="9" name="Rectangle 8"/>
          <p:cNvSpPr/>
          <p:nvPr/>
        </p:nvSpPr>
        <p:spPr>
          <a:xfrm>
            <a:off x="1775520" y="2996953"/>
            <a:ext cx="889248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/>
              <a:t>1. Ben went to the doctor ___________ he was feeling ill.</a:t>
            </a:r>
          </a:p>
          <a:p>
            <a:br>
              <a:rPr lang="en-GB" sz="2800" dirty="0"/>
            </a:br>
            <a:r>
              <a:rPr lang="en-GB" sz="2800" dirty="0"/>
              <a:t>2. Sam was happy, ___________ he felt tears fill his eyes.</a:t>
            </a:r>
          </a:p>
          <a:p>
            <a:br>
              <a:rPr lang="en-GB" sz="2800" dirty="0"/>
            </a:br>
            <a:r>
              <a:rPr lang="en-GB" sz="2800" dirty="0"/>
              <a:t>3. Jimmy entered the room __________ feeling nervous.</a:t>
            </a:r>
          </a:p>
          <a:p>
            <a:endParaRPr lang="en-GB" sz="2800" dirty="0"/>
          </a:p>
          <a:p>
            <a:r>
              <a:rPr lang="en-GB" sz="2800" dirty="0"/>
              <a:t>4. His face turned red ___________ he was embarrassed.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079776" y="502815"/>
            <a:ext cx="1716432" cy="707886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4000" dirty="0"/>
              <a:t>despite</a:t>
            </a:r>
          </a:p>
        </p:txBody>
      </p:sp>
    </p:spTree>
    <p:extLst>
      <p:ext uri="{BB962C8B-B14F-4D97-AF65-F5344CB8AC3E}">
        <p14:creationId xmlns:p14="http://schemas.microsoft.com/office/powerpoint/2010/main" val="14840293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03512" y="4437112"/>
            <a:ext cx="8568952" cy="792088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GB" sz="3200" dirty="0"/>
              <a:t>Which of these sentences use the correct plural?</a:t>
            </a:r>
          </a:p>
        </p:txBody>
      </p:sp>
      <p:sp>
        <p:nvSpPr>
          <p:cNvPr id="3" name="Rectangle 2"/>
          <p:cNvSpPr/>
          <p:nvPr/>
        </p:nvSpPr>
        <p:spPr>
          <a:xfrm>
            <a:off x="1775520" y="5288340"/>
            <a:ext cx="856895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indent="-742950"/>
            <a:r>
              <a:rPr lang="en-GB" sz="3200" dirty="0"/>
              <a:t>a.  	The </a:t>
            </a:r>
            <a:r>
              <a:rPr lang="en-GB" sz="3200" dirty="0" err="1"/>
              <a:t>childs</a:t>
            </a:r>
            <a:r>
              <a:rPr lang="en-GB" sz="3200" dirty="0"/>
              <a:t> are eating lots of cake.</a:t>
            </a:r>
          </a:p>
          <a:p>
            <a:pPr marL="742950" indent="-742950"/>
            <a:r>
              <a:rPr lang="en-GB" sz="3200" dirty="0"/>
              <a:t>b.  	Gentleman usually wear trousers or shorts.</a:t>
            </a:r>
          </a:p>
          <a:p>
            <a:pPr marL="742950" indent="-742950"/>
            <a:r>
              <a:rPr lang="en-GB" sz="3200" dirty="0"/>
              <a:t>c.  	The children enjoyed watching the play.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703512" y="188640"/>
            <a:ext cx="8568952" cy="792088"/>
          </a:xfrm>
          <a:prstGeom prst="rect">
            <a:avLst/>
          </a:prstGeom>
          <a:solidFill>
            <a:srgbClr val="FFFF00"/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spcBef>
                <a:spcPct val="0"/>
              </a:spcBef>
              <a:defRPr/>
            </a:pPr>
            <a:r>
              <a:rPr lang="en-GB" sz="3200" dirty="0">
                <a:latin typeface="+mj-lt"/>
                <a:ea typeface="+mj-ea"/>
                <a:cs typeface="+mj-cs"/>
              </a:rPr>
              <a:t>Select the correct plural for each sentence.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703512" y="1124745"/>
            <a:ext cx="8964488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GB" sz="2800" dirty="0"/>
              <a:t>The </a:t>
            </a:r>
            <a:r>
              <a:rPr lang="en-GB" sz="2800" dirty="0">
                <a:solidFill>
                  <a:srgbClr val="FF0000"/>
                </a:solidFill>
              </a:rPr>
              <a:t>child / children / </a:t>
            </a:r>
            <a:r>
              <a:rPr lang="en-GB" sz="2800" dirty="0" err="1">
                <a:solidFill>
                  <a:srgbClr val="FF0000"/>
                </a:solidFill>
              </a:rPr>
              <a:t>childs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are playing on the field.</a:t>
            </a:r>
          </a:p>
          <a:p>
            <a:pPr marL="342900" indent="-342900">
              <a:buAutoNum type="arabicPeriod"/>
            </a:pPr>
            <a:r>
              <a:rPr lang="en-GB" sz="2800" dirty="0">
                <a:solidFill>
                  <a:srgbClr val="00B050"/>
                </a:solidFill>
              </a:rPr>
              <a:t>Women / woman / </a:t>
            </a:r>
            <a:r>
              <a:rPr lang="en-GB" sz="2800" dirty="0" err="1">
                <a:solidFill>
                  <a:srgbClr val="00B050"/>
                </a:solidFill>
              </a:rPr>
              <a:t>womens</a:t>
            </a:r>
            <a:r>
              <a:rPr lang="en-GB" sz="2800" dirty="0">
                <a:solidFill>
                  <a:srgbClr val="00B050"/>
                </a:solidFill>
              </a:rPr>
              <a:t> / </a:t>
            </a:r>
            <a:r>
              <a:rPr lang="en-GB" sz="2800" dirty="0" err="1">
                <a:solidFill>
                  <a:srgbClr val="00B050"/>
                </a:solidFill>
              </a:rPr>
              <a:t>womans</a:t>
            </a:r>
            <a:r>
              <a:rPr lang="en-GB" sz="2800" dirty="0">
                <a:solidFill>
                  <a:srgbClr val="00B050"/>
                </a:solidFill>
              </a:rPr>
              <a:t> </a:t>
            </a:r>
            <a:r>
              <a:rPr lang="en-GB" sz="2800" dirty="0"/>
              <a:t>are welcome to use the upstairs toilet.</a:t>
            </a:r>
          </a:p>
          <a:p>
            <a:pPr marL="342900" indent="-342900">
              <a:buAutoNum type="arabicPeriod"/>
            </a:pPr>
            <a:r>
              <a:rPr lang="en-GB" sz="2800" dirty="0" err="1">
                <a:solidFill>
                  <a:srgbClr val="0070C0"/>
                </a:solidFill>
              </a:rPr>
              <a:t>Sheeps</a:t>
            </a:r>
            <a:r>
              <a:rPr lang="en-GB" sz="2800" dirty="0">
                <a:solidFill>
                  <a:srgbClr val="0070C0"/>
                </a:solidFill>
              </a:rPr>
              <a:t> / sheep </a:t>
            </a:r>
            <a:r>
              <a:rPr lang="en-GB" sz="2800" dirty="0"/>
              <a:t>look nice and warm with their thick coats.</a:t>
            </a:r>
          </a:p>
          <a:p>
            <a:pPr marL="342900" indent="-342900">
              <a:buAutoNum type="arabicPeriod"/>
            </a:pPr>
            <a:r>
              <a:rPr lang="en-GB" sz="2800" dirty="0"/>
              <a:t>I like to watch the </a:t>
            </a:r>
            <a:r>
              <a:rPr lang="en-GB" sz="2800" dirty="0">
                <a:solidFill>
                  <a:schemeClr val="accent6">
                    <a:lumMod val="75000"/>
                  </a:schemeClr>
                </a:solidFill>
              </a:rPr>
              <a:t>fishes / fish / </a:t>
            </a:r>
            <a:r>
              <a:rPr lang="en-GB" sz="2800" dirty="0" err="1">
                <a:solidFill>
                  <a:schemeClr val="accent6">
                    <a:lumMod val="75000"/>
                  </a:schemeClr>
                </a:solidFill>
              </a:rPr>
              <a:t>fishs</a:t>
            </a:r>
            <a:r>
              <a:rPr lang="en-GB" sz="28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en-GB" sz="2800" dirty="0"/>
              <a:t>at the aquarium.</a:t>
            </a:r>
          </a:p>
          <a:p>
            <a:pPr marL="342900" indent="-342900">
              <a:buAutoNum type="arabicPeriod"/>
            </a:pPr>
            <a:r>
              <a:rPr lang="en-GB" sz="2800" dirty="0"/>
              <a:t>My </a:t>
            </a:r>
            <a:r>
              <a:rPr lang="en-GB" sz="2800" dirty="0">
                <a:solidFill>
                  <a:srgbClr val="7030A0"/>
                </a:solidFill>
              </a:rPr>
              <a:t>foots / </a:t>
            </a:r>
            <a:r>
              <a:rPr lang="en-GB" sz="2800" dirty="0" err="1">
                <a:solidFill>
                  <a:srgbClr val="7030A0"/>
                </a:solidFill>
              </a:rPr>
              <a:t>feets</a:t>
            </a:r>
            <a:r>
              <a:rPr lang="en-GB" sz="2800" dirty="0">
                <a:solidFill>
                  <a:srgbClr val="7030A0"/>
                </a:solidFill>
              </a:rPr>
              <a:t> / feet </a:t>
            </a:r>
            <a:r>
              <a:rPr lang="en-GB" sz="2800" dirty="0"/>
              <a:t>ache today.</a:t>
            </a:r>
          </a:p>
          <a:p>
            <a:pPr marL="342900" indent="-342900">
              <a:buAutoNum type="arabicPeriod"/>
            </a:pPr>
            <a:r>
              <a:rPr lang="en-GB" sz="2800" dirty="0"/>
              <a:t>The </a:t>
            </a:r>
            <a:r>
              <a:rPr lang="en-GB" sz="2800" dirty="0" err="1">
                <a:solidFill>
                  <a:srgbClr val="FF0000"/>
                </a:solidFill>
              </a:rPr>
              <a:t>mouses</a:t>
            </a:r>
            <a:r>
              <a:rPr lang="en-GB" sz="2800" dirty="0">
                <a:solidFill>
                  <a:srgbClr val="FF0000"/>
                </a:solidFill>
              </a:rPr>
              <a:t> / mice / </a:t>
            </a:r>
            <a:r>
              <a:rPr lang="en-GB" sz="2800" dirty="0" err="1">
                <a:solidFill>
                  <a:srgbClr val="FF0000"/>
                </a:solidFill>
              </a:rPr>
              <a:t>mices</a:t>
            </a:r>
            <a:r>
              <a:rPr lang="en-GB" sz="2800" dirty="0">
                <a:solidFill>
                  <a:srgbClr val="FF0000"/>
                </a:solidFill>
              </a:rPr>
              <a:t> </a:t>
            </a:r>
            <a:r>
              <a:rPr lang="en-GB" sz="2800" dirty="0"/>
              <a:t>enjoyed the cheese.</a:t>
            </a:r>
          </a:p>
        </p:txBody>
      </p:sp>
    </p:spTree>
    <p:extLst>
      <p:ext uri="{BB962C8B-B14F-4D97-AF65-F5344CB8AC3E}">
        <p14:creationId xmlns:p14="http://schemas.microsoft.com/office/powerpoint/2010/main" val="31248031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237</Words>
  <Application>Microsoft Macintosh PowerPoint</Application>
  <PresentationFormat>Widescreen</PresentationFormat>
  <Paragraphs>28</Paragraphs>
  <Slides>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Which of the words below need a capital letter?</vt:lpstr>
      <vt:lpstr>PowerPoint Presentation</vt:lpstr>
      <vt:lpstr>Which of these sentences use the correct plural?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Which of the words below need a capital letter?</dc:title>
  <dc:creator>Kelly Mitchell</dc:creator>
  <cp:lastModifiedBy>Kelly Mitchell</cp:lastModifiedBy>
  <cp:revision>1</cp:revision>
  <dcterms:created xsi:type="dcterms:W3CDTF">2020-07-09T20:39:52Z</dcterms:created>
  <dcterms:modified xsi:type="dcterms:W3CDTF">2020-07-09T20:43:05Z</dcterms:modified>
</cp:coreProperties>
</file>