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63" r:id="rId4"/>
    <p:sldId id="258" r:id="rId5"/>
    <p:sldId id="261" r:id="rId6"/>
    <p:sldId id="260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951" autoAdjust="0"/>
    <p:restoredTop sz="94660"/>
  </p:normalViewPr>
  <p:slideViewPr>
    <p:cSldViewPr>
      <p:cViewPr varScale="1">
        <p:scale>
          <a:sx n="63" d="100"/>
          <a:sy n="63" d="100"/>
        </p:scale>
        <p:origin x="1176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D919F0-2AEC-4E70-9C94-457CBD2A1F80}" type="datetimeFigureOut">
              <a:rPr lang="en-GB" smtClean="0"/>
              <a:t>29/03/2020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51C4A3-4C8E-4F9A-95F2-DCDB16FDAE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5818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51C4A3-4C8E-4F9A-95F2-DCDB16FDAE2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4690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282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812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238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29/03/2020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3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29/03/2020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054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29/03/2020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071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29/03/2020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205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29/03/2020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98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29/03/2020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12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086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353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A0149-7C49-4F8D-A8F7-B3F09E38B620}" type="datetimeFigureOut">
              <a:rPr lang="en-GB" smtClean="0"/>
              <a:t>29/03/2020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342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4543" y="2564904"/>
            <a:ext cx="7499866" cy="1296144"/>
          </a:xfrm>
        </p:spPr>
        <p:txBody>
          <a:bodyPr>
            <a:noAutofit/>
          </a:bodyPr>
          <a:lstStyle/>
          <a:p>
            <a: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Rule 16: ‘</a:t>
            </a:r>
            <a:r>
              <a:rPr lang="en-GB" sz="5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ly</a:t>
            </a:r>
            <a: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suffix</a:t>
            </a:r>
            <a:endParaRPr lang="en-GB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7875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Teacher information</a:t>
            </a:r>
            <a:endParaRPr lang="en-GB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496" y="1340768"/>
            <a:ext cx="9073008" cy="5184576"/>
          </a:xfrm>
        </p:spPr>
        <p:txBody>
          <a:bodyPr>
            <a:noAutofit/>
          </a:bodyPr>
          <a:lstStyle/>
          <a:p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This teaching resource is organised into four sections:      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1) 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Explanation of the rule 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2) 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Examples of key words that fit the rule 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3)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Opportunities to practise 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4) 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Further examples of commonly used words following the rule &amp; some notable exceptions.</a:t>
            </a:r>
          </a:p>
          <a:p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These slides are intended as a starting point for teaching this rule.  The lists of words given at the end might be used for card sorting exercises or a variety of spelling games.</a:t>
            </a:r>
          </a:p>
          <a:p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Adding suffixes after a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‘y’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is covered in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Rule 14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9047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18"/>
          <p:cNvSpPr/>
          <p:nvPr/>
        </p:nvSpPr>
        <p:spPr>
          <a:xfrm>
            <a:off x="163917" y="5989260"/>
            <a:ext cx="8800569" cy="733324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179511" y="3812699"/>
            <a:ext cx="8784976" cy="73332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1) Rule 16: Explanation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ontent Placeholder 2"/>
          <p:cNvSpPr txBox="1">
            <a:spLocks/>
          </p:cNvSpPr>
          <p:nvPr/>
        </p:nvSpPr>
        <p:spPr>
          <a:xfrm>
            <a:off x="0" y="1295947"/>
            <a:ext cx="9144000" cy="8369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Usually just add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ly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 the end of the 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91440" y="2085466"/>
            <a:ext cx="8784975" cy="73332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179512" y="2060848"/>
            <a:ext cx="8784975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sad</a:t>
            </a: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ly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quick</a:t>
            </a: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ly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proper</a:t>
            </a: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ly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usual</a:t>
            </a: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ly</a:t>
            </a:r>
            <a:endParaRPr lang="en-GB" sz="3800" b="1" u="sng" dirty="0">
              <a:solidFill>
                <a:srgbClr val="FF0000"/>
              </a:solidFill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0" y="3068960"/>
            <a:ext cx="9144000" cy="8369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…Including when the </a:t>
            </a:r>
            <a:r>
              <a:rPr lang="en-GB" sz="36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ends in </a:t>
            </a:r>
            <a:r>
              <a:rPr lang="en-GB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‘e’</a:t>
            </a:r>
            <a:r>
              <a:rPr lang="en-GB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79512" y="3790156"/>
            <a:ext cx="8784975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wide</a:t>
            </a: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ly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grave</a:t>
            </a: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ly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brave</a:t>
            </a: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ly</a:t>
            </a:r>
            <a:endParaRPr lang="en-GB" sz="3800" b="1" u="sng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4721764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BUT… if a </a:t>
            </a:r>
            <a:r>
              <a:rPr lang="en-GB" sz="36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ends in </a:t>
            </a:r>
            <a:r>
              <a:rPr lang="en-GB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‘le’</a:t>
            </a:r>
            <a:r>
              <a:rPr lang="en-GB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</a:p>
          <a:p>
            <a:pPr algn="ctr"/>
            <a:r>
              <a:rPr lang="en-GB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delete the </a:t>
            </a:r>
            <a:r>
              <a:rPr lang="en-GB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‘e’</a:t>
            </a:r>
            <a:r>
              <a:rPr lang="en-GB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and add </a:t>
            </a:r>
            <a:r>
              <a:rPr lang="en-GB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6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ly</a:t>
            </a:r>
            <a:r>
              <a:rPr lang="en-GB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179512" y="5966717"/>
            <a:ext cx="8784975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gent</a:t>
            </a: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ly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possib</a:t>
            </a: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ly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terrib</a:t>
            </a: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ly</a:t>
            </a:r>
            <a:endParaRPr lang="en-GB" sz="3800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1403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1) Rule 16: Explanation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ounded Rectangle 27"/>
          <p:cNvSpPr/>
          <p:nvPr/>
        </p:nvSpPr>
        <p:spPr>
          <a:xfrm>
            <a:off x="179511" y="3284984"/>
            <a:ext cx="8784975" cy="75634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251519" y="3284984"/>
            <a:ext cx="8712967" cy="75634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happ</a:t>
            </a: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y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&gt;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happ</a:t>
            </a: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ly or </a:t>
            </a:r>
            <a:r>
              <a:rPr lang="en-GB" sz="3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happ</a:t>
            </a:r>
            <a:r>
              <a:rPr lang="en-GB" sz="38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y</a:t>
            </a:r>
            <a:r>
              <a:rPr lang="en-GB" sz="3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ly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?  Why?</a:t>
            </a:r>
            <a:endParaRPr lang="en-GB" sz="3800" b="1" dirty="0">
              <a:solidFill>
                <a:srgbClr val="FF0000"/>
              </a:solidFill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0" y="1449042"/>
            <a:ext cx="9144000" cy="8369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If a </a:t>
            </a:r>
            <a:r>
              <a:rPr lang="en-GB" sz="36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ends in </a:t>
            </a:r>
            <a:r>
              <a:rPr lang="en-GB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‘y’ </a:t>
            </a:r>
            <a:r>
              <a:rPr lang="en-GB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remember</a:t>
            </a:r>
            <a:r>
              <a:rPr lang="en-GB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</a:p>
          <a:p>
            <a:pPr marL="0" indent="0" algn="ctr">
              <a:buNone/>
            </a:pPr>
            <a:r>
              <a:rPr lang="en-GB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 marL="0" indent="0" algn="ctr">
              <a:buNone/>
            </a:pPr>
            <a:r>
              <a:rPr lang="en-GB" sz="3600" b="1" dirty="0">
                <a:solidFill>
                  <a:srgbClr val="FF0000"/>
                </a:solidFill>
              </a:rPr>
              <a:t>CHANGE</a:t>
            </a:r>
            <a:r>
              <a:rPr lang="en-GB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IT </a:t>
            </a:r>
            <a:r>
              <a:rPr lang="en-GB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or </a:t>
            </a:r>
            <a:r>
              <a:rPr lang="en-GB" sz="3600" b="1" dirty="0">
                <a:solidFill>
                  <a:srgbClr val="FF0000"/>
                </a:solidFill>
              </a:rPr>
              <a:t>KEEP </a:t>
            </a:r>
            <a:r>
              <a:rPr lang="en-GB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IT!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72008" y="5904459"/>
            <a:ext cx="9036496" cy="8369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3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TIP</a:t>
            </a:r>
            <a:r>
              <a:rPr lang="en-GB" sz="33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for the </a:t>
            </a:r>
            <a:r>
              <a:rPr lang="en-GB" sz="33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3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ly</a:t>
            </a:r>
            <a:r>
              <a:rPr lang="en-GB" sz="33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suffix you nearly always </a:t>
            </a:r>
            <a:r>
              <a:rPr lang="en-GB" sz="3300" b="1" dirty="0">
                <a:solidFill>
                  <a:srgbClr val="FF0000"/>
                </a:solidFill>
              </a:rPr>
              <a:t>CHANGE</a:t>
            </a:r>
            <a:r>
              <a:rPr lang="en-GB" sz="33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IT</a:t>
            </a:r>
            <a:r>
              <a:rPr lang="en-GB" sz="3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r>
              <a:rPr lang="en-GB" sz="33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179511" y="4472854"/>
            <a:ext cx="8784975" cy="75634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740583" y="4516684"/>
            <a:ext cx="5734840" cy="677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laz</a:t>
            </a: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y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&gt; </a:t>
            </a:r>
            <a:r>
              <a:rPr lang="en-GB" sz="3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laz</a:t>
            </a:r>
            <a:r>
              <a:rPr lang="en-GB" sz="38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y</a:t>
            </a:r>
            <a:r>
              <a:rPr lang="en-GB" sz="3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ly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or laz</a:t>
            </a: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ly?  Why?</a:t>
            </a:r>
          </a:p>
        </p:txBody>
      </p:sp>
    </p:spTree>
    <p:extLst>
      <p:ext uri="{BB962C8B-B14F-4D97-AF65-F5344CB8AC3E}">
        <p14:creationId xmlns:p14="http://schemas.microsoft.com/office/powerpoint/2010/main" val="22666793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2) Rule 16: Examples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811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Where have I just added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ly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?</a:t>
            </a:r>
          </a:p>
          <a:p>
            <a:pPr marL="0" indent="0" algn="ctr"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Which 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words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would have ended in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‘y’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?</a:t>
            </a:r>
          </a:p>
          <a:p>
            <a:pPr marL="0" indent="0" algn="ctr"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Which would have ended in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‘e’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? </a:t>
            </a:r>
          </a:p>
          <a:p>
            <a:pPr marL="0" indent="0" algn="ctr">
              <a:buNone/>
            </a:pPr>
            <a:endParaRPr lang="en-GB" sz="3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5232" y="6050344"/>
            <a:ext cx="9180512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Some words end in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lly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 Why is this?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144575" y="3284984"/>
            <a:ext cx="8856984" cy="259228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107504" y="3256962"/>
            <a:ext cx="2736304" cy="34123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soft</a:t>
            </a: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ly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gent</a:t>
            </a: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ly</a:t>
            </a:r>
            <a:endParaRPr lang="en-GB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usual</a:t>
            </a: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ly</a:t>
            </a:r>
            <a:endParaRPr lang="en-GB" b="1" u="sng" dirty="0">
              <a:solidFill>
                <a:srgbClr val="FF0000"/>
              </a:solidFill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6703735" y="2924944"/>
            <a:ext cx="2188745" cy="34123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endParaRPr lang="en-GB" sz="3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2815303" y="3256962"/>
            <a:ext cx="3340873" cy="34123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moodi</a:t>
            </a: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ly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extreme</a:t>
            </a: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ly</a:t>
            </a:r>
            <a:endParaRPr lang="en-GB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loud</a:t>
            </a: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ly</a:t>
            </a:r>
            <a:endParaRPr lang="en-GB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6012161" y="3256962"/>
            <a:ext cx="3168351" cy="26203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total</a:t>
            </a: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ly</a:t>
            </a:r>
            <a:endParaRPr lang="en-GB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angri</a:t>
            </a: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ly</a:t>
            </a:r>
            <a:endParaRPr lang="en-GB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enormous</a:t>
            </a: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ly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5456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3) Rule 16: Practice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0" y="908720"/>
            <a:ext cx="9144000" cy="134209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Add the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ly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suffix to the root word.</a:t>
            </a:r>
            <a:r>
              <a:rPr lang="en-GB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 marL="0" indent="0" algn="ctr">
              <a:buNone/>
            </a:pPr>
            <a:r>
              <a:rPr lang="en-GB" sz="36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REMEMBER</a:t>
            </a:r>
            <a:r>
              <a:rPr lang="en-GB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If it ends in ‘y’ </a:t>
            </a:r>
            <a:r>
              <a:rPr lang="en-GB" sz="3600" b="1" dirty="0">
                <a:solidFill>
                  <a:srgbClr val="FF0000"/>
                </a:solidFill>
              </a:rPr>
              <a:t>CHANGE</a:t>
            </a:r>
            <a:r>
              <a:rPr lang="en-GB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IT </a:t>
            </a:r>
            <a:r>
              <a:rPr lang="en-GB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or </a:t>
            </a:r>
            <a:r>
              <a:rPr lang="en-GB" sz="3600" b="1" dirty="0">
                <a:solidFill>
                  <a:srgbClr val="FF0000"/>
                </a:solidFill>
              </a:rPr>
              <a:t>KEEP</a:t>
            </a:r>
            <a:r>
              <a:rPr lang="en-GB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IT!</a:t>
            </a:r>
          </a:p>
          <a:p>
            <a:pPr marL="0" indent="0" algn="ctr">
              <a:buNone/>
            </a:pPr>
            <a:endParaRPr lang="en-GB" sz="3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251520" y="2254807"/>
            <a:ext cx="2727920" cy="3528392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203848" y="2254807"/>
            <a:ext cx="2762276" cy="352839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6164559" y="2254807"/>
            <a:ext cx="2727921" cy="352839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23529" y="2686854"/>
            <a:ext cx="2549834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slow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quiet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final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bad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swift</a:t>
            </a:r>
          </a:p>
        </p:txBody>
      </p:sp>
      <p:sp>
        <p:nvSpPr>
          <p:cNvPr id="21" name="Rectangle 20"/>
          <p:cNvSpPr/>
          <p:nvPr/>
        </p:nvSpPr>
        <p:spPr>
          <a:xfrm>
            <a:off x="975948" y="2204864"/>
            <a:ext cx="12790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Starter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574629" y="2204864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1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543074" y="2204864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2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246795" y="2687253"/>
            <a:ext cx="2645685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speedy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possible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absolute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potential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healthy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275856" y="2687253"/>
            <a:ext cx="2645685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friend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joyful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happy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definite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careful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39552" y="5805264"/>
            <a:ext cx="80283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How many other words ending in </a:t>
            </a:r>
            <a:r>
              <a:rPr lang="en-GB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2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ly</a:t>
            </a:r>
            <a:r>
              <a:rPr lang="en-GB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can you think of?</a:t>
            </a:r>
          </a:p>
        </p:txBody>
      </p:sp>
    </p:spTree>
    <p:extLst>
      <p:ext uri="{BB962C8B-B14F-4D97-AF65-F5344CB8AC3E}">
        <p14:creationId xmlns:p14="http://schemas.microsoft.com/office/powerpoint/2010/main" val="27584511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18"/>
          <p:cNvSpPr/>
          <p:nvPr/>
        </p:nvSpPr>
        <p:spPr>
          <a:xfrm>
            <a:off x="2446556" y="1293740"/>
            <a:ext cx="1806932" cy="4871594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4) Rule 16: Further examples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148107" y="1293740"/>
            <a:ext cx="2205551" cy="4871594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366937" y="1294717"/>
            <a:ext cx="2221288" cy="487058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6720726" y="1293741"/>
            <a:ext cx="2304124" cy="487058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07504" y="1295864"/>
            <a:ext cx="2235339" cy="4068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Just add ‘</a:t>
            </a:r>
            <a:r>
              <a:rPr lang="en-GB" sz="20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ly</a:t>
            </a:r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781668" y="1295864"/>
            <a:ext cx="21941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Exceptions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527437" y="1280042"/>
            <a:ext cx="198877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Change ‘y’ to ‘</a:t>
            </a:r>
            <a:r>
              <a:rPr lang="en-GB" sz="20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then add ‘</a:t>
            </a:r>
            <a:r>
              <a:rPr lang="en-GB" sz="20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ly</a:t>
            </a:r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</a:p>
        </p:txBody>
      </p:sp>
      <p:sp>
        <p:nvSpPr>
          <p:cNvPr id="37" name="Rectangle 36"/>
          <p:cNvSpPr/>
          <p:nvPr/>
        </p:nvSpPr>
        <p:spPr>
          <a:xfrm>
            <a:off x="148876" y="1692091"/>
            <a:ext cx="109331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quick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slow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loud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quiet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sudden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recent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fair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main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sure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large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proper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polite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perfect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part</a:t>
            </a:r>
          </a:p>
        </p:txBody>
      </p:sp>
      <p:sp>
        <p:nvSpPr>
          <p:cNvPr id="44" name="Rectangle 43"/>
          <p:cNvSpPr/>
          <p:nvPr/>
        </p:nvSpPr>
        <p:spPr>
          <a:xfrm>
            <a:off x="6732240" y="1772816"/>
            <a:ext cx="2299060" cy="469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For words ending in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‘ll’ 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just add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‘y’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 </a:t>
            </a:r>
          </a:p>
          <a:p>
            <a:pPr algn="ctr"/>
            <a:endParaRPr lang="en-GB" sz="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E.g. full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&gt;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full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y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For words ending in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ic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usually add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‘ally’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algn="ctr"/>
            <a:endParaRPr lang="en-GB" sz="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E.g. basically,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automatically.</a:t>
            </a:r>
          </a:p>
          <a:p>
            <a:pPr algn="ctr"/>
            <a:endParaRPr lang="en-GB" sz="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EXP: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publicly.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Very few words keep the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‘y’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before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ly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’.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E.g. shyly, coyly.</a:t>
            </a:r>
          </a:p>
          <a:p>
            <a:pPr algn="ctr"/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620904" y="2045478"/>
            <a:ext cx="147584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actual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usual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final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general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normal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careful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equal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total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original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occasional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potential</a:t>
            </a:r>
          </a:p>
          <a:p>
            <a:pPr algn="ctr"/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414791" y="1955979"/>
            <a:ext cx="1093313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easy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heavy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ready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happy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steady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hasty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lucky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moody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grumpy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busy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noisy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speedy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sleepy</a:t>
            </a:r>
          </a:p>
        </p:txBody>
      </p:sp>
      <p:sp>
        <p:nvSpPr>
          <p:cNvPr id="28" name="Rectangle 27"/>
          <p:cNvSpPr/>
          <p:nvPr/>
        </p:nvSpPr>
        <p:spPr>
          <a:xfrm>
            <a:off x="5407202" y="1955979"/>
            <a:ext cx="125303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tidy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merry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pretty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icy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nasty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greedy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angry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healthy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funny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cheeky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clumsy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steady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day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427000" y="1295864"/>
            <a:ext cx="18464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Just add ‘</a:t>
            </a:r>
            <a:r>
              <a:rPr lang="en-GB" sz="20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ly</a:t>
            </a:r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</a:p>
          <a:p>
            <a:pPr algn="ctr"/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(after ‘l’)</a:t>
            </a:r>
          </a:p>
        </p:txBody>
      </p:sp>
      <p:sp>
        <p:nvSpPr>
          <p:cNvPr id="23" name="Rectangle 22"/>
          <p:cNvSpPr/>
          <p:nvPr/>
        </p:nvSpPr>
        <p:spPr>
          <a:xfrm>
            <a:off x="1246439" y="1692091"/>
            <a:ext cx="109331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wide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close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strong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rapid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bad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firm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most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deep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definite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brief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great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live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absolute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pure</a:t>
            </a:r>
          </a:p>
        </p:txBody>
      </p:sp>
    </p:spTree>
    <p:extLst>
      <p:ext uri="{BB962C8B-B14F-4D97-AF65-F5344CB8AC3E}">
        <p14:creationId xmlns:p14="http://schemas.microsoft.com/office/powerpoint/2010/main" val="15470230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508</Words>
  <Application>Microsoft Office PowerPoint</Application>
  <PresentationFormat>On-screen Show (4:3)</PresentationFormat>
  <Paragraphs>153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Rule 16: ‘ly’ suffix</vt:lpstr>
      <vt:lpstr>Teacher information</vt:lpstr>
      <vt:lpstr>1) Rule 16: Explanation</vt:lpstr>
      <vt:lpstr>1) Rule 16: Explanation</vt:lpstr>
      <vt:lpstr>2) Rule 16: Examples</vt:lpstr>
      <vt:lpstr>3) Rule 16: Practice</vt:lpstr>
      <vt:lpstr>4) Rule 16: Further examples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of slides - Calibri 40, bold, dark grey</dc:title>
  <dc:creator>LUrquhart</dc:creator>
  <cp:lastModifiedBy>Christina Maskell</cp:lastModifiedBy>
  <cp:revision>109</cp:revision>
  <dcterms:created xsi:type="dcterms:W3CDTF">2016-08-09T10:05:30Z</dcterms:created>
  <dcterms:modified xsi:type="dcterms:W3CDTF">2020-03-29T16:35:16Z</dcterms:modified>
</cp:coreProperties>
</file>