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90" r:id="rId5"/>
    <p:sldId id="392" r:id="rId6"/>
    <p:sldId id="393" r:id="rId7"/>
    <p:sldId id="360" r:id="rId8"/>
    <p:sldId id="406" r:id="rId9"/>
    <p:sldId id="395" r:id="rId10"/>
    <p:sldId id="396" r:id="rId11"/>
    <p:sldId id="397" r:id="rId12"/>
    <p:sldId id="398" r:id="rId13"/>
    <p:sldId id="399" r:id="rId14"/>
    <p:sldId id="400" r:id="rId15"/>
    <p:sldId id="386" r:id="rId16"/>
    <p:sldId id="401" r:id="rId17"/>
    <p:sldId id="407" r:id="rId18"/>
    <p:sldId id="314" r:id="rId19"/>
    <p:sldId id="403" r:id="rId20"/>
    <p:sldId id="404" r:id="rId21"/>
    <p:sldId id="40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CB3DB7"/>
    <a:srgbClr val="EAB0E2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AF31FA-2FF4-4652-883B-2EDFB0591047}" v="29" dt="2019-03-11T11:56:48.9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06"/>
  </p:normalViewPr>
  <p:slideViewPr>
    <p:cSldViewPr snapToGrid="0">
      <p:cViewPr varScale="1">
        <p:scale>
          <a:sx n="111" d="100"/>
          <a:sy n="111" d="100"/>
        </p:scale>
        <p:origin x="168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0CD6503-388C-4F9E-9FB0-9053D8579D0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2 – Summer Block 1 – Suffixes  2</a:t>
            </a:r>
            <a:br>
              <a:rPr lang="en-GB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Adding -</a:t>
            </a:r>
            <a:r>
              <a:rPr lang="en-GB" sz="4800" b="1" dirty="0" err="1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er</a:t>
            </a:r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for Comparative Adjectives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ADC5498-3D3C-446A-8F76-3A539900CE0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99638CB-398B-423D-B03B-9CAF5F20615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339D606-0286-4798-A0EE-442568FA5B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01100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words can you build using the root words and suffixes below?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 careful, they don’t all make real words!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9B2EC4-4E1F-43E1-9D45-FB673A00C27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0508FB50-C3B6-4B43-A784-2CD30C78BB4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D336A3C-57EF-40FE-91BA-DF627EE30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918A5A5-50D2-49CF-B7FC-74A7D540A1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263686"/>
              </p:ext>
            </p:extLst>
          </p:nvPr>
        </p:nvGraphicFramePr>
        <p:xfrm>
          <a:off x="741680" y="1820396"/>
          <a:ext cx="7660640" cy="32172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2128">
                  <a:extLst>
                    <a:ext uri="{9D8B030D-6E8A-4147-A177-3AD203B41FA5}">
                      <a16:colId xmlns:a16="http://schemas.microsoft.com/office/drawing/2014/main" val="2523536171"/>
                    </a:ext>
                  </a:extLst>
                </a:gridCol>
                <a:gridCol w="1532128">
                  <a:extLst>
                    <a:ext uri="{9D8B030D-6E8A-4147-A177-3AD203B41FA5}">
                      <a16:colId xmlns:a16="http://schemas.microsoft.com/office/drawing/2014/main" val="525763361"/>
                    </a:ext>
                  </a:extLst>
                </a:gridCol>
                <a:gridCol w="1532128">
                  <a:extLst>
                    <a:ext uri="{9D8B030D-6E8A-4147-A177-3AD203B41FA5}">
                      <a16:colId xmlns:a16="http://schemas.microsoft.com/office/drawing/2014/main" val="2510187013"/>
                    </a:ext>
                  </a:extLst>
                </a:gridCol>
                <a:gridCol w="1532128">
                  <a:extLst>
                    <a:ext uri="{9D8B030D-6E8A-4147-A177-3AD203B41FA5}">
                      <a16:colId xmlns:a16="http://schemas.microsoft.com/office/drawing/2014/main" val="1726666559"/>
                    </a:ext>
                  </a:extLst>
                </a:gridCol>
                <a:gridCol w="1532128">
                  <a:extLst>
                    <a:ext uri="{9D8B030D-6E8A-4147-A177-3AD203B41FA5}">
                      <a16:colId xmlns:a16="http://schemas.microsoft.com/office/drawing/2014/main" val="1004737509"/>
                    </a:ext>
                  </a:extLst>
                </a:gridCol>
              </a:tblGrid>
              <a:tr h="624467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-</a:t>
                      </a:r>
                      <a:r>
                        <a:rPr lang="en-GB" sz="2000" b="1" dirty="0" err="1">
                          <a:latin typeface="Century Gothic" panose="020B0502020202020204" pitchFamily="34" charset="0"/>
                        </a:rPr>
                        <a:t>ful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-ness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-less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-</a:t>
                      </a:r>
                      <a:r>
                        <a:rPr lang="en-GB" sz="2000" b="1" dirty="0" err="1">
                          <a:latin typeface="Century Gothic" panose="020B0502020202020204" pitchFamily="34" charset="0"/>
                        </a:rPr>
                        <a:t>ment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330984"/>
                  </a:ext>
                </a:extLst>
              </a:tr>
              <a:tr h="62446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help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1123828"/>
                  </a:ext>
                </a:extLst>
              </a:tr>
              <a:tr h="62446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care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247365"/>
                  </a:ext>
                </a:extLst>
              </a:tr>
              <a:tr h="62446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dark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2970696"/>
                  </a:ext>
                </a:extLst>
              </a:tr>
              <a:tr h="7193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move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0851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4203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words can you build using the root words and suffixes below?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 careful, they don’t all make real words!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9B2EC4-4E1F-43E1-9D45-FB673A00C27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0508FB50-C3B6-4B43-A784-2CD30C78BB4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D336A3C-57EF-40FE-91BA-DF627EE30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918A5A5-50D2-49CF-B7FC-74A7D540A1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049773"/>
              </p:ext>
            </p:extLst>
          </p:nvPr>
        </p:nvGraphicFramePr>
        <p:xfrm>
          <a:off x="741680" y="1820396"/>
          <a:ext cx="7660640" cy="32172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2128">
                  <a:extLst>
                    <a:ext uri="{9D8B030D-6E8A-4147-A177-3AD203B41FA5}">
                      <a16:colId xmlns:a16="http://schemas.microsoft.com/office/drawing/2014/main" val="2523536171"/>
                    </a:ext>
                  </a:extLst>
                </a:gridCol>
                <a:gridCol w="1532128">
                  <a:extLst>
                    <a:ext uri="{9D8B030D-6E8A-4147-A177-3AD203B41FA5}">
                      <a16:colId xmlns:a16="http://schemas.microsoft.com/office/drawing/2014/main" val="525763361"/>
                    </a:ext>
                  </a:extLst>
                </a:gridCol>
                <a:gridCol w="1532128">
                  <a:extLst>
                    <a:ext uri="{9D8B030D-6E8A-4147-A177-3AD203B41FA5}">
                      <a16:colId xmlns:a16="http://schemas.microsoft.com/office/drawing/2014/main" val="2510187013"/>
                    </a:ext>
                  </a:extLst>
                </a:gridCol>
                <a:gridCol w="1532128">
                  <a:extLst>
                    <a:ext uri="{9D8B030D-6E8A-4147-A177-3AD203B41FA5}">
                      <a16:colId xmlns:a16="http://schemas.microsoft.com/office/drawing/2014/main" val="1726666559"/>
                    </a:ext>
                  </a:extLst>
                </a:gridCol>
                <a:gridCol w="1532128">
                  <a:extLst>
                    <a:ext uri="{9D8B030D-6E8A-4147-A177-3AD203B41FA5}">
                      <a16:colId xmlns:a16="http://schemas.microsoft.com/office/drawing/2014/main" val="1004737509"/>
                    </a:ext>
                  </a:extLst>
                </a:gridCol>
              </a:tblGrid>
              <a:tr h="624467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-</a:t>
                      </a:r>
                      <a:r>
                        <a:rPr lang="en-GB" sz="2000" b="1" dirty="0" err="1">
                          <a:latin typeface="Century Gothic" panose="020B0502020202020204" pitchFamily="34" charset="0"/>
                        </a:rPr>
                        <a:t>ful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-ness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-less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-</a:t>
                      </a:r>
                      <a:r>
                        <a:rPr lang="en-GB" sz="2000" b="1" dirty="0" err="1">
                          <a:latin typeface="Century Gothic" panose="020B0502020202020204" pitchFamily="34" charset="0"/>
                        </a:rPr>
                        <a:t>ment</a:t>
                      </a:r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330984"/>
                  </a:ext>
                </a:extLst>
              </a:tr>
              <a:tr h="62446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help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helpful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helpless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B3D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1123828"/>
                  </a:ext>
                </a:extLst>
              </a:tr>
              <a:tr h="62446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care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careful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careless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247365"/>
                  </a:ext>
                </a:extLst>
              </a:tr>
              <a:tr h="62446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dark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darkness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2970696"/>
                  </a:ext>
                </a:extLst>
              </a:tr>
              <a:tr h="7193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move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movement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0851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5242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-</a:t>
            </a:r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to the words below to make them comparative.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F2E2657-37E1-4ABF-9ACC-ED590EEBB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186491"/>
              </p:ext>
            </p:extLst>
          </p:nvPr>
        </p:nvGraphicFramePr>
        <p:xfrm>
          <a:off x="2513671" y="2205679"/>
          <a:ext cx="4116658" cy="24466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9098">
                  <a:extLst>
                    <a:ext uri="{9D8B030D-6E8A-4147-A177-3AD203B41FA5}">
                      <a16:colId xmlns:a16="http://schemas.microsoft.com/office/drawing/2014/main" val="3304093792"/>
                    </a:ext>
                  </a:extLst>
                </a:gridCol>
                <a:gridCol w="2227560">
                  <a:extLst>
                    <a:ext uri="{9D8B030D-6E8A-4147-A177-3AD203B41FA5}">
                      <a16:colId xmlns:a16="http://schemas.microsoft.com/office/drawing/2014/main" val="1352421204"/>
                    </a:ext>
                  </a:extLst>
                </a:gridCol>
              </a:tblGrid>
              <a:tr h="122332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kind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dry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14742383"/>
                  </a:ext>
                </a:extLst>
              </a:tr>
              <a:tr h="122332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dim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late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30522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-</a:t>
            </a:r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to the words below to make them comparative.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kinder, dryer, dimmer, later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F2E2657-37E1-4ABF-9ACC-ED590EEBB58B}"/>
              </a:ext>
            </a:extLst>
          </p:cNvPr>
          <p:cNvGraphicFramePr>
            <a:graphicFrameLocks noGrp="1"/>
          </p:cNvGraphicFramePr>
          <p:nvPr/>
        </p:nvGraphicFramePr>
        <p:xfrm>
          <a:off x="2513671" y="2205679"/>
          <a:ext cx="4116658" cy="24466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9098">
                  <a:extLst>
                    <a:ext uri="{9D8B030D-6E8A-4147-A177-3AD203B41FA5}">
                      <a16:colId xmlns:a16="http://schemas.microsoft.com/office/drawing/2014/main" val="3304093792"/>
                    </a:ext>
                  </a:extLst>
                </a:gridCol>
                <a:gridCol w="2227560">
                  <a:extLst>
                    <a:ext uri="{9D8B030D-6E8A-4147-A177-3AD203B41FA5}">
                      <a16:colId xmlns:a16="http://schemas.microsoft.com/office/drawing/2014/main" val="1352421204"/>
                    </a:ext>
                  </a:extLst>
                </a:gridCol>
              </a:tblGrid>
              <a:tr h="122332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kind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dry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14742383"/>
                  </a:ext>
                </a:extLst>
              </a:tr>
              <a:tr h="122332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dim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late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30522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2142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comparative words in the sentences below.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green monster was larger and uglier than anything the children had seen before. It was smellier than mouldy cheese!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27368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comparative words in the sentences below.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green monster was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larger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and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uglier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than anything the children had seen before. It was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smellier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than mouldy cheese!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995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table.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E7FFB98-075A-4EF0-B02C-E42537B821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986678"/>
              </p:ext>
            </p:extLst>
          </p:nvPr>
        </p:nvGraphicFramePr>
        <p:xfrm>
          <a:off x="2140783" y="1812360"/>
          <a:ext cx="4862434" cy="30223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8988">
                  <a:extLst>
                    <a:ext uri="{9D8B030D-6E8A-4147-A177-3AD203B41FA5}">
                      <a16:colId xmlns:a16="http://schemas.microsoft.com/office/drawing/2014/main" val="1948296542"/>
                    </a:ext>
                  </a:extLst>
                </a:gridCol>
                <a:gridCol w="2663446">
                  <a:extLst>
                    <a:ext uri="{9D8B030D-6E8A-4147-A177-3AD203B41FA5}">
                      <a16:colId xmlns:a16="http://schemas.microsoft.com/office/drawing/2014/main" val="2615292360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Base form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Comparative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572265"/>
                  </a:ext>
                </a:extLst>
              </a:tr>
              <a:tr h="7554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cold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8143349"/>
                  </a:ext>
                </a:extLst>
              </a:tr>
              <a:tr h="755448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funnier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4696190"/>
                  </a:ext>
                </a:extLst>
              </a:tr>
              <a:tr h="7554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safe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0127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124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table.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E7FFB98-075A-4EF0-B02C-E42537B821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504649"/>
              </p:ext>
            </p:extLst>
          </p:nvPr>
        </p:nvGraphicFramePr>
        <p:xfrm>
          <a:off x="2140783" y="1812360"/>
          <a:ext cx="4862434" cy="30223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8988">
                  <a:extLst>
                    <a:ext uri="{9D8B030D-6E8A-4147-A177-3AD203B41FA5}">
                      <a16:colId xmlns:a16="http://schemas.microsoft.com/office/drawing/2014/main" val="1948296542"/>
                    </a:ext>
                  </a:extLst>
                </a:gridCol>
                <a:gridCol w="2663446">
                  <a:extLst>
                    <a:ext uri="{9D8B030D-6E8A-4147-A177-3AD203B41FA5}">
                      <a16:colId xmlns:a16="http://schemas.microsoft.com/office/drawing/2014/main" val="2615292360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Base form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Comparative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572265"/>
                  </a:ext>
                </a:extLst>
              </a:tr>
              <a:tr h="7554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cold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colder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8143349"/>
                  </a:ext>
                </a:extLst>
              </a:tr>
              <a:tr h="7554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funny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funnier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4696190"/>
                  </a:ext>
                </a:extLst>
              </a:tr>
              <a:tr h="75544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safe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safer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0127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5638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suffix has been added correctly to the word below. </a:t>
            </a: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CF6F20F-4B99-4FF1-A942-2ACE81426FC9}"/>
              </a:ext>
            </a:extLst>
          </p:cNvPr>
          <p:cNvSpPr/>
          <p:nvPr/>
        </p:nvSpPr>
        <p:spPr>
          <a:xfrm>
            <a:off x="3545305" y="2289838"/>
            <a:ext cx="2053390" cy="75323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fiter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283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suffix has been added correctly to the word below.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False; the correct spelling is ‘fitter’.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CF6F20F-4B99-4FF1-A942-2ACE81426FC9}"/>
              </a:ext>
            </a:extLst>
          </p:cNvPr>
          <p:cNvSpPr/>
          <p:nvPr/>
        </p:nvSpPr>
        <p:spPr>
          <a:xfrm>
            <a:off x="3545305" y="2289838"/>
            <a:ext cx="2053390" cy="75323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fiter</a:t>
            </a: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338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Nate thinks he has added -</a:t>
            </a:r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correctly. Do you agree?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reasoning.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D546838-123D-4001-AF8F-DAB8211E90B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A98F2BD-15C2-459C-9750-2D4FF49AD33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41EE9A0-191A-440F-A4CC-7C7006F6ED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A2ED46B9-DD77-4FDB-9896-DC79066F281B}"/>
              </a:ext>
            </a:extLst>
          </p:cNvPr>
          <p:cNvSpPr/>
          <p:nvPr/>
        </p:nvSpPr>
        <p:spPr>
          <a:xfrm>
            <a:off x="2987478" y="2024611"/>
            <a:ext cx="3169045" cy="870989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685800"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cute + -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= 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cuteer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867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Nate thinks he has added -</a:t>
            </a:r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correctly. Do you agree?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reasoning.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disagree because…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D546838-123D-4001-AF8F-DAB8211E90B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A98F2BD-15C2-459C-9750-2D4FF49AD33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41EE9A0-191A-440F-A4CC-7C7006F6ED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9759D358-5B34-4DC7-AA1C-2DB5F8443ADE}"/>
              </a:ext>
            </a:extLst>
          </p:cNvPr>
          <p:cNvSpPr/>
          <p:nvPr/>
        </p:nvSpPr>
        <p:spPr>
          <a:xfrm>
            <a:off x="2987478" y="2024611"/>
            <a:ext cx="3169045" cy="870989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685800"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cute + -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= 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cuteer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337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Nate thinks he has added -</a:t>
            </a:r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correctly. Do you agree?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reasoning.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 disagree because you remove the last letter of ‘cute’ and add -</a:t>
            </a:r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er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to make ‘cuter’.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D546838-123D-4001-AF8F-DAB8211E90B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A98F2BD-15C2-459C-9750-2D4FF49AD33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41EE9A0-191A-440F-A4CC-7C7006F6ED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9759D358-5B34-4DC7-AA1C-2DB5F8443ADE}"/>
              </a:ext>
            </a:extLst>
          </p:cNvPr>
          <p:cNvSpPr/>
          <p:nvPr/>
        </p:nvSpPr>
        <p:spPr>
          <a:xfrm>
            <a:off x="2987478" y="2024611"/>
            <a:ext cx="3169045" cy="870989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685800"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cute + -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= 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cuteer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498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Spot and correct the mistakes in the text below.</a:t>
            </a: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I was shocked! My heart was beating 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fastter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than ever and my breathing was 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heavyer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. I knew an even </a:t>
            </a:r>
            <a:r>
              <a:rPr lang="en-GB" sz="2400" b="1" dirty="0" err="1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nastyier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surprise was waiting for me.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4D2ECC-E0DF-46FC-A608-1741C501873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620EC66-E214-4234-96C9-691339C4189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D0A57B-2B65-45FA-8DBD-9EAE458E5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Spot and correct the mistakes in the text below.</a:t>
            </a: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I was shocked! My heart was beating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faster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than ever and my breathing was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heavier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. I knew an even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nastier 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surprise was waiting for me.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4D2ECC-E0DF-46FC-A608-1741C501873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620EC66-E214-4234-96C9-691339C4189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D0A57B-2B65-45FA-8DBD-9EAE458E5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37714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an adjective from the word bank and add the suffix -</a:t>
            </a:r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Now use it in a sentence.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4D2ECC-E0DF-46FC-A608-1741C501873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620EC66-E214-4234-96C9-691339C4189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D0A57B-2B65-45FA-8DBD-9EAE458E5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E1633E3-3110-4C11-B039-4BC7839D2F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003470"/>
              </p:ext>
            </p:extLst>
          </p:nvPr>
        </p:nvGraphicFramePr>
        <p:xfrm>
          <a:off x="1464000" y="2031999"/>
          <a:ext cx="6216000" cy="8296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2000">
                  <a:extLst>
                    <a:ext uri="{9D8B030D-6E8A-4147-A177-3AD203B41FA5}">
                      <a16:colId xmlns:a16="http://schemas.microsoft.com/office/drawing/2014/main" val="2135012023"/>
                    </a:ext>
                  </a:extLst>
                </a:gridCol>
                <a:gridCol w="2072000">
                  <a:extLst>
                    <a:ext uri="{9D8B030D-6E8A-4147-A177-3AD203B41FA5}">
                      <a16:colId xmlns:a16="http://schemas.microsoft.com/office/drawing/2014/main" val="2355855752"/>
                    </a:ext>
                  </a:extLst>
                </a:gridCol>
                <a:gridCol w="2072000">
                  <a:extLst>
                    <a:ext uri="{9D8B030D-6E8A-4147-A177-3AD203B41FA5}">
                      <a16:colId xmlns:a16="http://schemas.microsoft.com/office/drawing/2014/main" val="191054561"/>
                    </a:ext>
                  </a:extLst>
                </a:gridCol>
              </a:tblGrid>
              <a:tr h="8296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lucky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great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big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149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53878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an adjective from the word bank and add the suffix -</a:t>
            </a:r>
            <a:r>
              <a:rPr lang="en-GB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er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Now use it in a sentence.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You were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luckier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than me.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Nine is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greater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than seven.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An elephant is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bigger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than a lion.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4D2ECC-E0DF-46FC-A608-1741C501873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620EC66-E214-4234-96C9-691339C4189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D0A57B-2B65-45FA-8DBD-9EAE458E5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8CB3664-547F-4926-A6BE-0D37A51856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552298"/>
              </p:ext>
            </p:extLst>
          </p:nvPr>
        </p:nvGraphicFramePr>
        <p:xfrm>
          <a:off x="1464000" y="2031999"/>
          <a:ext cx="6216000" cy="8296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2000">
                  <a:extLst>
                    <a:ext uri="{9D8B030D-6E8A-4147-A177-3AD203B41FA5}">
                      <a16:colId xmlns:a16="http://schemas.microsoft.com/office/drawing/2014/main" val="2135012023"/>
                    </a:ext>
                  </a:extLst>
                </a:gridCol>
                <a:gridCol w="2072000">
                  <a:extLst>
                    <a:ext uri="{9D8B030D-6E8A-4147-A177-3AD203B41FA5}">
                      <a16:colId xmlns:a16="http://schemas.microsoft.com/office/drawing/2014/main" val="2355855752"/>
                    </a:ext>
                  </a:extLst>
                </a:gridCol>
                <a:gridCol w="2072000">
                  <a:extLst>
                    <a:ext uri="{9D8B030D-6E8A-4147-A177-3AD203B41FA5}">
                      <a16:colId xmlns:a16="http://schemas.microsoft.com/office/drawing/2014/main" val="191054561"/>
                    </a:ext>
                  </a:extLst>
                </a:gridCol>
              </a:tblGrid>
              <a:tr h="82967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lucky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great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big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149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581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purl.org/dc/dcmitype/"/>
    <ds:schemaRef ds:uri="http://purl.org/dc/elements/1.1/"/>
    <ds:schemaRef ds:uri="86144f90-c7b6-48d0-aae5-f5e9e48cc3df"/>
    <ds:schemaRef ds:uri="http://schemas.microsoft.com/office/2006/metadata/properties"/>
    <ds:schemaRef ds:uri="http://purl.org/dc/terms/"/>
    <ds:schemaRef ds:uri="http://schemas.microsoft.com/sharepoint/v3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0f0ae0ff-29c4-4766-b250-c1a9bee8d43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140ADB-708A-4D6F-B855-0D072FA57F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623</TotalTime>
  <Words>636</Words>
  <Application>Microsoft Macintosh PowerPoint</Application>
  <PresentationFormat>On-screen Show (4:3)</PresentationFormat>
  <Paragraphs>255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Kelly Mitchell</cp:lastModifiedBy>
  <cp:revision>5</cp:revision>
  <dcterms:created xsi:type="dcterms:W3CDTF">2018-03-17T10:08:43Z</dcterms:created>
  <dcterms:modified xsi:type="dcterms:W3CDTF">2020-06-21T14:21:38Z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1024">
    <vt:lpwstr>176</vt:lpwstr>
  </property>
  <property fmtid="{D5CDD505-2E9C-101B-9397-08002B2CF9AE}" pid="5" name="AuthorIds_UIVersion_1536">
    <vt:lpwstr>43</vt:lpwstr>
  </property>
  <property fmtid="{D5CDD505-2E9C-101B-9397-08002B2CF9AE}" pid="6" name="AuthorIds_UIVersion_2560">
    <vt:lpwstr>183</vt:lpwstr>
  </property>
</Properties>
</file>