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 showGuides="1">
      <p:cViewPr>
        <p:scale>
          <a:sx n="100" d="100"/>
          <a:sy n="100" d="100"/>
        </p:scale>
        <p:origin x="-180" y="-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A2D19-D81D-43CD-96E5-57D35824FD87}" type="datetimeFigureOut">
              <a:rPr lang="en-US" smtClean="0"/>
              <a:pPr/>
              <a:t>4/26/2009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D2485-F36E-4AE4-B818-4D905F714C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A2D19-D81D-43CD-96E5-57D35824FD87}" type="datetimeFigureOut">
              <a:rPr lang="en-US" smtClean="0"/>
              <a:pPr/>
              <a:t>4/26/2009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D2485-F36E-4AE4-B818-4D905F714C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A2D19-D81D-43CD-96E5-57D35824FD87}" type="datetimeFigureOut">
              <a:rPr lang="en-US" smtClean="0"/>
              <a:pPr/>
              <a:t>4/26/2009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D2485-F36E-4AE4-B818-4D905F714C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A2D19-D81D-43CD-96E5-57D35824FD87}" type="datetimeFigureOut">
              <a:rPr lang="en-US" smtClean="0"/>
              <a:pPr/>
              <a:t>4/26/2009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D2485-F36E-4AE4-B818-4D905F714C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A2D19-D81D-43CD-96E5-57D35824FD87}" type="datetimeFigureOut">
              <a:rPr lang="en-US" smtClean="0"/>
              <a:pPr/>
              <a:t>4/26/2009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D2485-F36E-4AE4-B818-4D905F714C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A2D19-D81D-43CD-96E5-57D35824FD87}" type="datetimeFigureOut">
              <a:rPr lang="en-US" smtClean="0"/>
              <a:pPr/>
              <a:t>4/26/2009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D2485-F36E-4AE4-B818-4D905F714C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A2D19-D81D-43CD-96E5-57D35824FD87}" type="datetimeFigureOut">
              <a:rPr lang="en-US" smtClean="0"/>
              <a:pPr/>
              <a:t>4/26/2009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D2485-F36E-4AE4-B818-4D905F714C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A2D19-D81D-43CD-96E5-57D35824FD87}" type="datetimeFigureOut">
              <a:rPr lang="en-US" smtClean="0"/>
              <a:pPr/>
              <a:t>4/26/2009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D2485-F36E-4AE4-B818-4D905F714C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A2D19-D81D-43CD-96E5-57D35824FD87}" type="datetimeFigureOut">
              <a:rPr lang="en-US" smtClean="0"/>
              <a:pPr/>
              <a:t>4/26/2009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D2485-F36E-4AE4-B818-4D905F714C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A2D19-D81D-43CD-96E5-57D35824FD87}" type="datetimeFigureOut">
              <a:rPr lang="en-US" smtClean="0"/>
              <a:pPr/>
              <a:t>4/26/2009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D2485-F36E-4AE4-B818-4D905F714C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A2D19-D81D-43CD-96E5-57D35824FD87}" type="datetimeFigureOut">
              <a:rPr lang="en-US" smtClean="0"/>
              <a:pPr/>
              <a:t>4/26/2009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D2485-F36E-4AE4-B818-4D905F714C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4A2D19-D81D-43CD-96E5-57D35824FD87}" type="datetimeFigureOut">
              <a:rPr lang="en-US" smtClean="0"/>
              <a:pPr/>
              <a:t>4/26/2009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7D2485-F36E-4AE4-B818-4D905F714CFE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6429" y="0"/>
            <a:ext cx="17588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The </a:t>
            </a:r>
            <a:r>
              <a:rPr lang="en-GB" dirty="0" smtClean="0">
                <a:latin typeface="Comic Sans MS" pitchFamily="66" charset="0"/>
              </a:rPr>
              <a:t>‘aw’ </a:t>
            </a:r>
            <a:r>
              <a:rPr lang="en-GB" dirty="0" smtClean="0">
                <a:latin typeface="Comic Sans MS" pitchFamily="66" charset="0"/>
              </a:rPr>
              <a:t>Sound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357158"/>
            <a:ext cx="6858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itchFamily="66" charset="0"/>
              </a:rPr>
              <a:t>This week we are learning words with the ‘aw’ sound.</a:t>
            </a:r>
          </a:p>
          <a:p>
            <a:endParaRPr lang="en-GB" sz="1400" dirty="0" smtClean="0">
              <a:latin typeface="Comic Sans MS" pitchFamily="66" charset="0"/>
            </a:endParaRPr>
          </a:p>
          <a:p>
            <a:r>
              <a:rPr lang="en-GB" sz="1400" dirty="0" smtClean="0">
                <a:latin typeface="Comic Sans MS" pitchFamily="66" charset="0"/>
              </a:rPr>
              <a:t>These are:</a:t>
            </a:r>
            <a:endParaRPr lang="en-GB" sz="1400" dirty="0" smtClean="0">
              <a:latin typeface="Comic Sans MS" pitchFamily="66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0" y="4958271"/>
            <a:ext cx="6858000" cy="4185761"/>
          </a:xfrm>
          <a:prstGeom prst="rect">
            <a:avLst/>
          </a:prstGeom>
          <a:ln>
            <a:solidFill>
              <a:schemeClr val="tx1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en-GB" sz="1400" b="1" dirty="0" smtClean="0">
                <a:latin typeface="Comic Sans MS" pitchFamily="66" charset="0"/>
              </a:rPr>
              <a:t>Cover and copy the words – practice writing them without looking at them:</a:t>
            </a:r>
          </a:p>
          <a:p>
            <a:endParaRPr lang="en-GB" sz="800" dirty="0" smtClean="0">
              <a:latin typeface="Comic Sans MS" pitchFamily="66" charset="0"/>
            </a:endParaRPr>
          </a:p>
          <a:p>
            <a:r>
              <a:rPr lang="en-GB" sz="1400" dirty="0" smtClean="0">
                <a:latin typeface="Comic Sans MS" pitchFamily="66" charset="0"/>
              </a:rPr>
              <a:t>s</a:t>
            </a:r>
            <a:r>
              <a:rPr lang="en-GB" sz="1400" dirty="0" smtClean="0">
                <a:latin typeface="Comic Sans MS" pitchFamily="66" charset="0"/>
              </a:rPr>
              <a:t>aw	...........................................</a:t>
            </a:r>
            <a:r>
              <a:rPr lang="en-GB" sz="1400" dirty="0" smtClean="0">
                <a:latin typeface="Comic Sans MS" pitchFamily="66" charset="0"/>
              </a:rPr>
              <a:t>	</a:t>
            </a:r>
            <a:r>
              <a:rPr lang="en-GB" sz="1400" dirty="0" smtClean="0">
                <a:latin typeface="Comic Sans MS" pitchFamily="66" charset="0"/>
              </a:rPr>
              <a:t>p</a:t>
            </a:r>
            <a:r>
              <a:rPr lang="en-GB" sz="1400" dirty="0" smtClean="0">
                <a:latin typeface="Comic Sans MS" pitchFamily="66" charset="0"/>
              </a:rPr>
              <a:t>aw   </a:t>
            </a:r>
            <a:r>
              <a:rPr lang="en-GB" sz="1400" dirty="0" smtClean="0">
                <a:latin typeface="Comic Sans MS" pitchFamily="66" charset="0"/>
              </a:rPr>
              <a:t>................................................</a:t>
            </a:r>
            <a:endParaRPr lang="en-GB" sz="1400" dirty="0" smtClean="0">
              <a:latin typeface="Comic Sans MS" pitchFamily="66" charset="0"/>
            </a:endParaRPr>
          </a:p>
          <a:p>
            <a:endParaRPr lang="en-GB" sz="500" dirty="0" smtClean="0">
              <a:latin typeface="Comic Sans MS" pitchFamily="66" charset="0"/>
            </a:endParaRPr>
          </a:p>
          <a:p>
            <a:r>
              <a:rPr lang="en-GB" sz="1400" dirty="0" smtClean="0">
                <a:latin typeface="Comic Sans MS" pitchFamily="66" charset="0"/>
              </a:rPr>
              <a:t>raw</a:t>
            </a:r>
            <a:r>
              <a:rPr lang="en-GB" sz="1400" dirty="0" smtClean="0">
                <a:latin typeface="Comic Sans MS" pitchFamily="66" charset="0"/>
              </a:rPr>
              <a:t>	 ..........................................	</a:t>
            </a:r>
            <a:r>
              <a:rPr lang="en-GB" sz="1400" dirty="0" smtClean="0">
                <a:latin typeface="Comic Sans MS" pitchFamily="66" charset="0"/>
              </a:rPr>
              <a:t>claw </a:t>
            </a:r>
            <a:r>
              <a:rPr lang="en-GB" sz="1400" dirty="0" smtClean="0">
                <a:latin typeface="Comic Sans MS" pitchFamily="66" charset="0"/>
              </a:rPr>
              <a:t> </a:t>
            </a:r>
            <a:r>
              <a:rPr lang="en-GB" sz="1400" dirty="0" smtClean="0">
                <a:latin typeface="Comic Sans MS" pitchFamily="66" charset="0"/>
              </a:rPr>
              <a:t>................................................</a:t>
            </a:r>
            <a:endParaRPr lang="en-GB" sz="1400" dirty="0" smtClean="0">
              <a:latin typeface="Comic Sans MS" pitchFamily="66" charset="0"/>
            </a:endParaRPr>
          </a:p>
          <a:p>
            <a:endParaRPr lang="en-GB" sz="800" dirty="0" smtClean="0">
              <a:latin typeface="Comic Sans MS" pitchFamily="66" charset="0"/>
            </a:endParaRPr>
          </a:p>
          <a:p>
            <a:r>
              <a:rPr lang="en-GB" sz="1400" dirty="0" smtClean="0">
                <a:latin typeface="Comic Sans MS" pitchFamily="66" charset="0"/>
              </a:rPr>
              <a:t>jaw</a:t>
            </a:r>
            <a:r>
              <a:rPr lang="en-GB" sz="1400" dirty="0" smtClean="0">
                <a:latin typeface="Comic Sans MS" pitchFamily="66" charset="0"/>
              </a:rPr>
              <a:t>	 ..........................................	</a:t>
            </a:r>
            <a:r>
              <a:rPr lang="en-GB" sz="1400" dirty="0" smtClean="0">
                <a:latin typeface="Comic Sans MS" pitchFamily="66" charset="0"/>
              </a:rPr>
              <a:t>lawn  ................................................</a:t>
            </a:r>
            <a:endParaRPr lang="en-GB" sz="1400" dirty="0" smtClean="0">
              <a:latin typeface="Comic Sans MS" pitchFamily="66" charset="0"/>
            </a:endParaRPr>
          </a:p>
          <a:p>
            <a:endParaRPr lang="en-GB" sz="800" dirty="0" smtClean="0">
              <a:latin typeface="Comic Sans MS" pitchFamily="66" charset="0"/>
            </a:endParaRPr>
          </a:p>
          <a:p>
            <a:r>
              <a:rPr lang="en-GB" sz="1400" dirty="0" smtClean="0">
                <a:latin typeface="Comic Sans MS" pitchFamily="66" charset="0"/>
              </a:rPr>
              <a:t>yawn</a:t>
            </a:r>
            <a:r>
              <a:rPr lang="en-GB" sz="1400" dirty="0" smtClean="0">
                <a:latin typeface="Comic Sans MS" pitchFamily="66" charset="0"/>
              </a:rPr>
              <a:t>	 ..........................................	</a:t>
            </a:r>
            <a:r>
              <a:rPr lang="en-GB" sz="1400" dirty="0" smtClean="0">
                <a:latin typeface="Comic Sans MS" pitchFamily="66" charset="0"/>
              </a:rPr>
              <a:t>law    ................................................</a:t>
            </a:r>
            <a:endParaRPr lang="en-GB" sz="1400" dirty="0" smtClean="0">
              <a:latin typeface="Comic Sans MS" pitchFamily="66" charset="0"/>
            </a:endParaRPr>
          </a:p>
          <a:p>
            <a:endParaRPr lang="en-GB" sz="800" dirty="0" smtClean="0">
              <a:latin typeface="Comic Sans MS" pitchFamily="66" charset="0"/>
            </a:endParaRPr>
          </a:p>
          <a:p>
            <a:r>
              <a:rPr lang="en-GB" sz="1400" dirty="0" smtClean="0">
                <a:latin typeface="Comic Sans MS" pitchFamily="66" charset="0"/>
              </a:rPr>
              <a:t>shawl</a:t>
            </a:r>
            <a:r>
              <a:rPr lang="en-GB" sz="1400" dirty="0" smtClean="0">
                <a:latin typeface="Comic Sans MS" pitchFamily="66" charset="0"/>
              </a:rPr>
              <a:t>	 ..........................................	</a:t>
            </a:r>
            <a:r>
              <a:rPr lang="en-GB" sz="1400" dirty="0" smtClean="0">
                <a:latin typeface="Comic Sans MS" pitchFamily="66" charset="0"/>
              </a:rPr>
              <a:t>drawer .............................................</a:t>
            </a:r>
            <a:endParaRPr lang="en-GB" sz="1400" dirty="0" smtClean="0">
              <a:latin typeface="Comic Sans MS" pitchFamily="66" charset="0"/>
            </a:endParaRPr>
          </a:p>
          <a:p>
            <a:endParaRPr lang="en-GB" sz="1400" dirty="0" smtClean="0">
              <a:latin typeface="Comic Sans MS" pitchFamily="66" charset="0"/>
            </a:endParaRPr>
          </a:p>
          <a:p>
            <a:r>
              <a:rPr lang="en-GB" sz="1400" dirty="0" smtClean="0">
                <a:latin typeface="Comic Sans MS" pitchFamily="66" charset="0"/>
              </a:rPr>
              <a:t>Pick four of the words from the list above and write a sentence for them:</a:t>
            </a:r>
          </a:p>
          <a:p>
            <a:pPr>
              <a:tabLst>
                <a:tab pos="1619250" algn="r"/>
                <a:tab pos="3314700" algn="r"/>
                <a:tab pos="5019675" algn="r"/>
                <a:tab pos="6638925" algn="r"/>
              </a:tabLst>
            </a:pPr>
            <a:endParaRPr lang="en-GB" sz="1400" dirty="0" smtClean="0">
              <a:latin typeface="Comic Sans MS" pitchFamily="66" charset="0"/>
            </a:endParaRPr>
          </a:p>
          <a:p>
            <a:pPr>
              <a:tabLst>
                <a:tab pos="1619250" algn="r"/>
                <a:tab pos="3314700" algn="r"/>
                <a:tab pos="5019675" algn="r"/>
                <a:tab pos="6638925" algn="r"/>
              </a:tabLst>
            </a:pPr>
            <a:r>
              <a:rPr lang="en-GB" sz="1400" dirty="0" smtClean="0">
                <a:latin typeface="Comic Sans MS" pitchFamily="66" charset="0"/>
              </a:rPr>
              <a:t>......................................................................................................................................................</a:t>
            </a:r>
          </a:p>
          <a:p>
            <a:pPr>
              <a:tabLst>
                <a:tab pos="1619250" algn="r"/>
                <a:tab pos="3314700" algn="r"/>
                <a:tab pos="5019675" algn="r"/>
                <a:tab pos="6638925" algn="r"/>
              </a:tabLst>
            </a:pPr>
            <a:endParaRPr lang="en-GB" sz="1400" dirty="0" smtClean="0">
              <a:latin typeface="Comic Sans MS" pitchFamily="66" charset="0"/>
            </a:endParaRPr>
          </a:p>
          <a:p>
            <a:pPr>
              <a:tabLst>
                <a:tab pos="1619250" algn="r"/>
                <a:tab pos="3314700" algn="r"/>
                <a:tab pos="5019675" algn="r"/>
                <a:tab pos="6638925" algn="r"/>
              </a:tabLst>
            </a:pPr>
            <a:r>
              <a:rPr lang="en-GB" sz="1400" dirty="0" smtClean="0">
                <a:latin typeface="Comic Sans MS" pitchFamily="66" charset="0"/>
              </a:rPr>
              <a:t>......................................................................................................................................................</a:t>
            </a:r>
          </a:p>
          <a:p>
            <a:pPr>
              <a:tabLst>
                <a:tab pos="1619250" algn="r"/>
                <a:tab pos="3314700" algn="r"/>
                <a:tab pos="5019675" algn="r"/>
                <a:tab pos="6638925" algn="r"/>
              </a:tabLst>
            </a:pPr>
            <a:endParaRPr lang="en-GB" sz="1400" dirty="0" smtClean="0">
              <a:latin typeface="Comic Sans MS" pitchFamily="66" charset="0"/>
            </a:endParaRPr>
          </a:p>
          <a:p>
            <a:pPr>
              <a:tabLst>
                <a:tab pos="1619250" algn="r"/>
                <a:tab pos="3314700" algn="r"/>
                <a:tab pos="5019675" algn="r"/>
                <a:tab pos="6638925" algn="r"/>
              </a:tabLst>
            </a:pPr>
            <a:r>
              <a:rPr lang="en-GB" sz="1400" dirty="0" smtClean="0">
                <a:latin typeface="Comic Sans MS" pitchFamily="66" charset="0"/>
              </a:rPr>
              <a:t>......................................................................................................................................................</a:t>
            </a:r>
          </a:p>
          <a:p>
            <a:pPr>
              <a:tabLst>
                <a:tab pos="1619250" algn="r"/>
                <a:tab pos="3314700" algn="r"/>
                <a:tab pos="5019675" algn="r"/>
                <a:tab pos="6638925" algn="r"/>
              </a:tabLst>
            </a:pPr>
            <a:endParaRPr lang="en-GB" sz="1400" dirty="0" smtClean="0">
              <a:latin typeface="Comic Sans MS" pitchFamily="66" charset="0"/>
            </a:endParaRPr>
          </a:p>
          <a:p>
            <a:pPr>
              <a:tabLst>
                <a:tab pos="1619250" algn="r"/>
                <a:tab pos="3314700" algn="r"/>
                <a:tab pos="5019675" algn="r"/>
                <a:tab pos="6638925" algn="r"/>
              </a:tabLst>
            </a:pPr>
            <a:r>
              <a:rPr lang="en-GB" sz="1400" dirty="0" smtClean="0">
                <a:latin typeface="Comic Sans MS" pitchFamily="66" charset="0"/>
              </a:rPr>
              <a:t>......................................................................................................................................................</a:t>
            </a:r>
            <a:endParaRPr lang="en-GB" sz="1400" dirty="0">
              <a:latin typeface="Comic Sans MS" pitchFamily="66" charset="0"/>
            </a:endParaRPr>
          </a:p>
        </p:txBody>
      </p:sp>
      <p:graphicFrame>
        <p:nvGraphicFramePr>
          <p:cNvPr id="17" name="Table 16"/>
          <p:cNvGraphicFramePr>
            <a:graphicFrameLocks noGrp="1"/>
          </p:cNvGraphicFramePr>
          <p:nvPr/>
        </p:nvGraphicFramePr>
        <p:xfrm>
          <a:off x="0" y="1115676"/>
          <a:ext cx="6858000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71600"/>
                <a:gridCol w="1371600"/>
                <a:gridCol w="1371600"/>
                <a:gridCol w="1371600"/>
                <a:gridCol w="1371600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itchFamily="66" charset="0"/>
                        </a:rPr>
                        <a:t>saw</a:t>
                      </a:r>
                      <a:endParaRPr lang="en-GB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itchFamily="66" charset="0"/>
                        </a:rPr>
                        <a:t>paw</a:t>
                      </a:r>
                      <a:endParaRPr lang="en-GB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itchFamily="66" charset="0"/>
                        </a:rPr>
                        <a:t>raw</a:t>
                      </a:r>
                      <a:endParaRPr lang="en-GB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itchFamily="66" charset="0"/>
                        </a:rPr>
                        <a:t>claw</a:t>
                      </a:r>
                      <a:endParaRPr lang="en-GB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itchFamily="66" charset="0"/>
                        </a:rPr>
                        <a:t>jaw</a:t>
                      </a:r>
                      <a:endParaRPr lang="en-GB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itchFamily="66" charset="0"/>
                        </a:rPr>
                        <a:t>lawn</a:t>
                      </a:r>
                      <a:endParaRPr lang="en-GB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itchFamily="66" charset="0"/>
                        </a:rPr>
                        <a:t>yawn</a:t>
                      </a:r>
                      <a:endParaRPr lang="en-GB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itchFamily="66" charset="0"/>
                        </a:rPr>
                        <a:t>law</a:t>
                      </a:r>
                      <a:endParaRPr lang="en-GB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itchFamily="66" charset="0"/>
                        </a:rPr>
                        <a:t>shawl</a:t>
                      </a:r>
                      <a:endParaRPr lang="en-GB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itchFamily="66" charset="0"/>
                        </a:rPr>
                        <a:t>drawer</a:t>
                      </a:r>
                      <a:endParaRPr lang="en-GB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/>
        </p:nvGraphicFramePr>
        <p:xfrm>
          <a:off x="2143116" y="2571738"/>
          <a:ext cx="2714646" cy="221457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17172"/>
                <a:gridCol w="260606"/>
                <a:gridCol w="260606"/>
                <a:gridCol w="206313"/>
                <a:gridCol w="260606"/>
                <a:gridCol w="206313"/>
                <a:gridCol w="260606"/>
                <a:gridCol w="260606"/>
                <a:gridCol w="260606"/>
                <a:gridCol w="260606"/>
                <a:gridCol w="260606"/>
              </a:tblGrid>
              <a:tr h="27682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 dirty="0"/>
                        <a:t>a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 dirty="0" smtClean="0"/>
                        <a:t>c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 dirty="0"/>
                        <a:t>r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 dirty="0"/>
                        <a:t>o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w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w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g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y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u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 dirty="0"/>
                        <a:t>p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l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82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 dirty="0" smtClean="0"/>
                        <a:t>I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 dirty="0" smtClean="0"/>
                        <a:t>s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 dirty="0"/>
                        <a:t>v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 dirty="0"/>
                        <a:t>n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h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s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h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a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w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l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d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82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 dirty="0" smtClean="0"/>
                        <a:t>u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 dirty="0" smtClean="0"/>
                        <a:t>a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y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a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c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k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l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w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c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a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s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82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 dirty="0" smtClean="0"/>
                        <a:t>q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 dirty="0" smtClean="0"/>
                        <a:t>w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b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e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l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a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w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n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b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w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q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82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 dirty="0" smtClean="0"/>
                        <a:t>e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t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h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d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a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s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s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z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x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m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r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82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 dirty="0" smtClean="0"/>
                        <a:t>x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d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r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a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w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e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r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i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j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l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l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82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 dirty="0" smtClean="0"/>
                        <a:t>s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f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a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e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r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h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s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r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h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a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b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82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 dirty="0" smtClean="0"/>
                        <a:t>p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a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w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l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p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t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r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j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g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/>
                        <a:t>f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u="none" strike="noStrike" dirty="0"/>
                        <a:t>w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0" y="1977078"/>
            <a:ext cx="6858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itchFamily="66" charset="0"/>
              </a:rPr>
              <a:t>Can you find them </a:t>
            </a:r>
            <a:r>
              <a:rPr lang="en-GB" sz="1400" dirty="0" smtClean="0">
                <a:latin typeface="Comic Sans MS" pitchFamily="66" charset="0"/>
              </a:rPr>
              <a:t>hidden in the word search below.  They might be forwards, backwards, left to right, right to left or diagonal.</a:t>
            </a:r>
            <a:endParaRPr lang="en-GB" sz="1400" dirty="0" smtClean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162</Words>
  <Application>Microsoft Office PowerPoint</Application>
  <PresentationFormat>On-screen Show (4:3)</PresentationFormat>
  <Paragraphs>124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Sonia Pidduck</dc:creator>
  <cp:lastModifiedBy>Sonia Pidduck</cp:lastModifiedBy>
  <cp:revision>11</cp:revision>
  <dcterms:created xsi:type="dcterms:W3CDTF">2009-02-10T18:47:22Z</dcterms:created>
  <dcterms:modified xsi:type="dcterms:W3CDTF">2009-04-26T20:05:01Z</dcterms:modified>
</cp:coreProperties>
</file>