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80" y="263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A2D19-D81D-43CD-96E5-57D35824FD87}" type="datetimeFigureOut">
              <a:rPr lang="en-US" smtClean="0"/>
              <a:pPr/>
              <a:t>4/26/2009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D2485-F36E-4AE4-B818-4D905F714CF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6429" y="0"/>
            <a:ext cx="1656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 </a:t>
            </a:r>
            <a:r>
              <a:rPr lang="en-GB" dirty="0" smtClean="0">
                <a:latin typeface="Comic Sans MS" pitchFamily="66" charset="0"/>
              </a:rPr>
              <a:t>‘</a:t>
            </a:r>
            <a:r>
              <a:rPr lang="en-GB" dirty="0" err="1" smtClean="0">
                <a:latin typeface="Comic Sans MS" pitchFamily="66" charset="0"/>
              </a:rPr>
              <a:t>ir</a:t>
            </a:r>
            <a:r>
              <a:rPr lang="en-GB" dirty="0" smtClean="0">
                <a:latin typeface="Comic Sans MS" pitchFamily="66" charset="0"/>
              </a:rPr>
              <a:t>’ </a:t>
            </a:r>
            <a:r>
              <a:rPr lang="en-GB" dirty="0" smtClean="0">
                <a:latin typeface="Comic Sans MS" pitchFamily="66" charset="0"/>
              </a:rPr>
              <a:t>Sound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57158"/>
            <a:ext cx="6858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itchFamily="66" charset="0"/>
              </a:rPr>
              <a:t>This week we are learning words with the long ‘</a:t>
            </a:r>
            <a:r>
              <a:rPr lang="en-GB" sz="1400" dirty="0" err="1" smtClean="0">
                <a:latin typeface="Comic Sans MS" pitchFamily="66" charset="0"/>
              </a:rPr>
              <a:t>ir</a:t>
            </a:r>
            <a:r>
              <a:rPr lang="en-GB" sz="1400" dirty="0" smtClean="0">
                <a:latin typeface="Comic Sans MS" pitchFamily="66" charset="0"/>
              </a:rPr>
              <a:t>’ sound.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These are:</a:t>
            </a:r>
            <a:endParaRPr lang="en-GB" sz="1400" dirty="0" smtClean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890955"/>
            <a:ext cx="685800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Comic Sans MS" pitchFamily="66" charset="0"/>
              </a:rPr>
              <a:t>Lets see if we can make a short story out of these words: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There once was a young g...............  who was </a:t>
            </a:r>
            <a:r>
              <a:rPr lang="en-GB" sz="1400" dirty="0" err="1" smtClean="0">
                <a:latin typeface="Comic Sans MS" pitchFamily="66" charset="0"/>
              </a:rPr>
              <a:t>th</a:t>
            </a:r>
            <a:r>
              <a:rPr lang="en-GB" sz="1400" dirty="0" smtClean="0">
                <a:latin typeface="Comic Sans MS" pitchFamily="66" charset="0"/>
              </a:rPr>
              <a:t>.................... years old.  She always 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endParaRPr lang="en-GB" sz="1400" dirty="0" smtClean="0">
              <a:latin typeface="Comic Sans MS" pitchFamily="66" charset="0"/>
            </a:endParaRP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celebrated her b............day on the f............ day of the </a:t>
            </a:r>
            <a:r>
              <a:rPr lang="en-GB" sz="1400" dirty="0" err="1" smtClean="0">
                <a:latin typeface="Comic Sans MS" pitchFamily="66" charset="0"/>
              </a:rPr>
              <a:t>th</a:t>
            </a:r>
            <a:r>
              <a:rPr lang="en-GB" sz="1400" dirty="0" smtClean="0">
                <a:latin typeface="Comic Sans MS" pitchFamily="66" charset="0"/>
              </a:rPr>
              <a:t>.......... Month.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endParaRPr lang="en-GB" sz="1400" dirty="0" smtClean="0">
              <a:latin typeface="Comic Sans MS" pitchFamily="66" charset="0"/>
            </a:endParaRP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Whenever she went to school she would always wear a blue sh........ </a:t>
            </a:r>
            <a:r>
              <a:rPr lang="en-GB" sz="1400" dirty="0" smtClean="0">
                <a:latin typeface="Comic Sans MS" pitchFamily="66" charset="0"/>
              </a:rPr>
              <a:t>w</a:t>
            </a:r>
            <a:r>
              <a:rPr lang="en-GB" sz="1400" dirty="0" smtClean="0">
                <a:latin typeface="Comic Sans MS" pitchFamily="66" charset="0"/>
              </a:rPr>
              <a:t>ith a little 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endParaRPr lang="en-GB" sz="1400" dirty="0" smtClean="0">
              <a:latin typeface="Comic Sans MS" pitchFamily="66" charset="0"/>
            </a:endParaRP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white b......... on it (the Dove of Peace) and a blue sk......... so that her teacher </a:t>
            </a:r>
          </a:p>
          <a:p>
            <a:endParaRPr lang="en-GB" sz="1400" dirty="0" smtClean="0">
              <a:latin typeface="Comic Sans MS" pitchFamily="66" charset="0"/>
            </a:endParaRPr>
          </a:p>
          <a:p>
            <a:endParaRPr lang="en-GB" sz="1400" dirty="0" smtClean="0">
              <a:latin typeface="Comic Sans MS" pitchFamily="66" charset="0"/>
            </a:endParaRPr>
          </a:p>
          <a:p>
            <a:endParaRPr lang="en-GB" sz="14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(who she called s......) would not tell her off.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6074315"/>
            <a:ext cx="685800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Comic Sans MS" pitchFamily="66" charset="0"/>
              </a:rPr>
              <a:t>Now see if you can make up a sentence using the word thirst:</a:t>
            </a:r>
          </a:p>
          <a:p>
            <a:endParaRPr lang="en-GB" sz="3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......................................................................................................................................................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643702"/>
            <a:ext cx="6858000" cy="2539157"/>
          </a:xfrm>
          <a:prstGeom prst="rect">
            <a:avLst/>
          </a:prstGeom>
          <a:ln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en-GB" sz="1400" b="1" dirty="0" smtClean="0">
                <a:latin typeface="Comic Sans MS" pitchFamily="66" charset="0"/>
              </a:rPr>
              <a:t>Cover and copy the words – practice writing them without looking at them:</a:t>
            </a:r>
          </a:p>
          <a:p>
            <a:endParaRPr lang="en-GB" sz="8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girl</a:t>
            </a:r>
            <a:r>
              <a:rPr lang="en-GB" sz="1400" dirty="0" smtClean="0">
                <a:latin typeface="Comic Sans MS" pitchFamily="66" charset="0"/>
              </a:rPr>
              <a:t>	...........................................	</a:t>
            </a:r>
            <a:r>
              <a:rPr lang="en-GB" sz="1400" dirty="0" smtClean="0">
                <a:latin typeface="Comic Sans MS" pitchFamily="66" charset="0"/>
              </a:rPr>
              <a:t>sir    ................................................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5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bird</a:t>
            </a:r>
            <a:r>
              <a:rPr lang="en-GB" sz="1400" dirty="0" smtClean="0">
                <a:latin typeface="Comic Sans MS" pitchFamily="66" charset="0"/>
              </a:rPr>
              <a:t>	 ..........................................	</a:t>
            </a:r>
            <a:r>
              <a:rPr lang="en-GB" sz="1400" dirty="0" smtClean="0">
                <a:latin typeface="Comic Sans MS" pitchFamily="66" charset="0"/>
              </a:rPr>
              <a:t>shirt   .............................................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8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skirt</a:t>
            </a:r>
            <a:r>
              <a:rPr lang="en-GB" sz="1400" dirty="0" smtClean="0">
                <a:latin typeface="Comic Sans MS" pitchFamily="66" charset="0"/>
              </a:rPr>
              <a:t>	 ..........................................	</a:t>
            </a:r>
            <a:r>
              <a:rPr lang="en-GB" sz="1400" dirty="0" smtClean="0">
                <a:latin typeface="Comic Sans MS" pitchFamily="66" charset="0"/>
              </a:rPr>
              <a:t>birth ..............................................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8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third</a:t>
            </a:r>
            <a:r>
              <a:rPr lang="en-GB" sz="1400" dirty="0" smtClean="0">
                <a:latin typeface="Comic Sans MS" pitchFamily="66" charset="0"/>
              </a:rPr>
              <a:t>	 ..........................................	</a:t>
            </a:r>
            <a:r>
              <a:rPr lang="en-GB" sz="1400" dirty="0" smtClean="0">
                <a:latin typeface="Comic Sans MS" pitchFamily="66" charset="0"/>
              </a:rPr>
              <a:t>first  ..............................................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8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thirteen</a:t>
            </a:r>
            <a:r>
              <a:rPr lang="en-GB" sz="1400" dirty="0" smtClean="0">
                <a:latin typeface="Comic Sans MS" pitchFamily="66" charset="0"/>
              </a:rPr>
              <a:t>	 ..........................................	</a:t>
            </a:r>
            <a:r>
              <a:rPr lang="en-GB" sz="1400" dirty="0" smtClean="0">
                <a:latin typeface="Comic Sans MS" pitchFamily="66" charset="0"/>
              </a:rPr>
              <a:t>thirsty  ..........................................</a:t>
            </a:r>
            <a:endParaRPr lang="en-GB" sz="1400" dirty="0" smtClean="0">
              <a:latin typeface="Comic Sans MS" pitchFamily="66" charset="0"/>
            </a:endParaRPr>
          </a:p>
          <a:p>
            <a:endParaRPr lang="en-GB" sz="500" dirty="0" smtClean="0">
              <a:latin typeface="Comic Sans MS" pitchFamily="66" charset="0"/>
            </a:endParaRPr>
          </a:p>
          <a:p>
            <a:r>
              <a:rPr lang="en-GB" sz="1400" dirty="0" smtClean="0">
                <a:latin typeface="Comic Sans MS" pitchFamily="66" charset="0"/>
              </a:rPr>
              <a:t>Can you think of any other words with the </a:t>
            </a:r>
            <a:r>
              <a:rPr lang="en-GB" sz="1400" i="1" dirty="0" err="1" smtClean="0">
                <a:latin typeface="Comic Sans MS" pitchFamily="66" charset="0"/>
              </a:rPr>
              <a:t>ir</a:t>
            </a:r>
            <a:r>
              <a:rPr lang="en-GB" sz="1400" i="1" dirty="0" smtClean="0">
                <a:latin typeface="Comic Sans MS" pitchFamily="66" charset="0"/>
              </a:rPr>
              <a:t> </a:t>
            </a:r>
            <a:r>
              <a:rPr lang="en-GB" sz="1400" dirty="0" smtClean="0">
                <a:latin typeface="Comic Sans MS" pitchFamily="66" charset="0"/>
              </a:rPr>
              <a:t>sound?</a:t>
            </a:r>
          </a:p>
          <a:p>
            <a:endParaRPr lang="en-GB" sz="300" dirty="0" smtClean="0">
              <a:latin typeface="Comic Sans MS" pitchFamily="66" charset="0"/>
            </a:endParaRPr>
          </a:p>
          <a:p>
            <a:pPr>
              <a:tabLst>
                <a:tab pos="1619250" algn="r"/>
                <a:tab pos="3314700" algn="r"/>
                <a:tab pos="5019675" algn="r"/>
                <a:tab pos="6638925" algn="r"/>
              </a:tabLst>
            </a:pPr>
            <a:r>
              <a:rPr lang="en-GB" sz="1400" dirty="0" smtClean="0">
                <a:latin typeface="Comic Sans MS" pitchFamily="66" charset="0"/>
              </a:rPr>
              <a:t>..............................    </a:t>
            </a:r>
            <a:r>
              <a:rPr lang="en-GB" sz="1400" dirty="0" smtClean="0">
                <a:latin typeface="Comic Sans MS" pitchFamily="66" charset="0"/>
              </a:rPr>
              <a:t>	</a:t>
            </a:r>
            <a:r>
              <a:rPr lang="en-GB" sz="1400" dirty="0" smtClean="0">
                <a:latin typeface="Comic Sans MS" pitchFamily="66" charset="0"/>
              </a:rPr>
              <a:t>...........................    </a:t>
            </a:r>
            <a:r>
              <a:rPr lang="en-GB" sz="1400" dirty="0" smtClean="0">
                <a:latin typeface="Comic Sans MS" pitchFamily="66" charset="0"/>
              </a:rPr>
              <a:t>	</a:t>
            </a:r>
            <a:r>
              <a:rPr lang="en-GB" sz="1400" dirty="0" smtClean="0">
                <a:latin typeface="Comic Sans MS" pitchFamily="66" charset="0"/>
              </a:rPr>
              <a:t>..............................    </a:t>
            </a:r>
            <a:r>
              <a:rPr lang="en-GB" sz="1400" dirty="0" smtClean="0">
                <a:latin typeface="Comic Sans MS" pitchFamily="66" charset="0"/>
              </a:rPr>
              <a:t>	...........................</a:t>
            </a:r>
            <a:endParaRPr lang="en-GB" sz="1400" dirty="0">
              <a:latin typeface="Comic Sans MS" pitchFamily="66" charset="0"/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0" y="1115676"/>
          <a:ext cx="685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girl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sir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bird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shirt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skirt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birth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third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first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thirteen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itchFamily="66" charset="0"/>
                        </a:rPr>
                        <a:t>thirst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Picture 2" descr="C:\Documents and Settings\Mark Pidduck\Local Settings\Temporary Internet Files\Content.IE5\RYC27YWL\MPj0438943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2" y="3428992"/>
            <a:ext cx="880009" cy="597581"/>
          </a:xfrm>
          <a:prstGeom prst="rect">
            <a:avLst/>
          </a:prstGeom>
          <a:noFill/>
        </p:spPr>
      </p:pic>
      <p:pic>
        <p:nvPicPr>
          <p:cNvPr id="1027" name="Picture 3" descr="C:\Documents and Settings\Mark Pidduck\Local Settings\Temporary Internet Files\Content.IE5\QNK1IKJV\MPj0439508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0" y="2571736"/>
            <a:ext cx="516189" cy="666648"/>
          </a:xfrm>
          <a:prstGeom prst="rect">
            <a:avLst/>
          </a:prstGeom>
          <a:noFill/>
        </p:spPr>
      </p:pic>
      <p:pic>
        <p:nvPicPr>
          <p:cNvPr id="3" name="Picture 4" descr="C:\Documents and Settings\Mark Pidduck\Local Settings\Temporary Internet Files\Content.IE5\EJ21TGRS\MCj019893600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16" y="4286248"/>
            <a:ext cx="580655" cy="650871"/>
          </a:xfrm>
          <a:prstGeom prst="rect">
            <a:avLst/>
          </a:prstGeom>
          <a:noFill/>
        </p:spPr>
      </p:pic>
      <p:pic>
        <p:nvPicPr>
          <p:cNvPr id="6" name="Picture 5" descr="C:\Documents and Settings\Mark Pidduck\Local Settings\Temporary Internet Files\Content.IE5\QNK1IKJV\MCj00834270000[1].wmf"/>
          <p:cNvPicPr>
            <a:picLocks noChangeAspect="1" noChangeArrowheads="1"/>
          </p:cNvPicPr>
          <p:nvPr/>
        </p:nvPicPr>
        <p:blipFill>
          <a:blip r:embed="rId5"/>
          <a:srcRect b="30769"/>
          <a:stretch>
            <a:fillRect/>
          </a:stretch>
        </p:blipFill>
        <p:spPr bwMode="auto">
          <a:xfrm>
            <a:off x="2857496" y="4286247"/>
            <a:ext cx="1071570" cy="618985"/>
          </a:xfrm>
          <a:prstGeom prst="rect">
            <a:avLst/>
          </a:prstGeom>
          <a:noFill/>
        </p:spPr>
      </p:pic>
      <p:pic>
        <p:nvPicPr>
          <p:cNvPr id="1030" name="Picture 6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66" y="5143504"/>
            <a:ext cx="1071570" cy="9163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156</Words>
  <Application>Microsoft Office PowerPoint</Application>
  <PresentationFormat>On-screen Show (4:3)</PresentationFormat>
  <Paragraphs>51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Sonia Pidduck</dc:creator>
  <cp:lastModifiedBy>Sonia Pidduck</cp:lastModifiedBy>
  <cp:revision>7</cp:revision>
  <dcterms:created xsi:type="dcterms:W3CDTF">2009-02-10T18:47:22Z</dcterms:created>
  <dcterms:modified xsi:type="dcterms:W3CDTF">2009-04-26T19:26:31Z</dcterms:modified>
</cp:coreProperties>
</file>