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82" r:id="rId2"/>
    <p:sldId id="257" r:id="rId3"/>
    <p:sldId id="258" r:id="rId4"/>
    <p:sldId id="283" r:id="rId5"/>
    <p:sldId id="284" r:id="rId6"/>
    <p:sldId id="285" r:id="rId7"/>
    <p:sldId id="312" r:id="rId8"/>
    <p:sldId id="308" r:id="rId9"/>
    <p:sldId id="310" r:id="rId10"/>
    <p:sldId id="311" r:id="rId11"/>
    <p:sldId id="30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ina Moody" initials="CM" lastIdx="1" clrIdx="0"/>
  <p:cmAuthor id="2" name="Claire Kilgour" initials="CK" lastIdx="2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E0F9"/>
    <a:srgbClr val="C4DFF0"/>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75"/>
    <p:restoredTop sz="89502"/>
  </p:normalViewPr>
  <p:slideViewPr>
    <p:cSldViewPr>
      <p:cViewPr varScale="1">
        <p:scale>
          <a:sx n="61" d="100"/>
          <a:sy n="61" d="100"/>
        </p:scale>
        <p:origin x="1064"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CC21A5-316A-874E-A653-07AB997D043C}" type="datetimeFigureOut">
              <a:rPr lang="en-GB" smtClean="0"/>
              <a:t>01/03/2021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E210F5-1090-9A4B-B8FB-1E72B2448B2C}" type="slidenum">
              <a:rPr lang="en-GB" smtClean="0"/>
              <a:t>‹#›</a:t>
            </a:fld>
            <a:endParaRPr lang="en-GB"/>
          </a:p>
        </p:txBody>
      </p:sp>
    </p:spTree>
    <p:extLst>
      <p:ext uri="{BB962C8B-B14F-4D97-AF65-F5344CB8AC3E}">
        <p14:creationId xmlns:p14="http://schemas.microsoft.com/office/powerpoint/2010/main" val="2276192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E210F5-1090-9A4B-B8FB-1E72B2448B2C}" type="slidenum">
              <a:rPr lang="en-GB" smtClean="0"/>
              <a:t>1</a:t>
            </a:fld>
            <a:endParaRPr lang="en-GB"/>
          </a:p>
        </p:txBody>
      </p:sp>
    </p:spTree>
    <p:extLst>
      <p:ext uri="{BB962C8B-B14F-4D97-AF65-F5344CB8AC3E}">
        <p14:creationId xmlns:p14="http://schemas.microsoft.com/office/powerpoint/2010/main" val="3853217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5E210F5-1090-9A4B-B8FB-1E72B2448B2C}" type="slidenum">
              <a:rPr lang="en-GB" smtClean="0"/>
              <a:t>9</a:t>
            </a:fld>
            <a:endParaRPr lang="en-GB"/>
          </a:p>
        </p:txBody>
      </p:sp>
    </p:spTree>
    <p:extLst>
      <p:ext uri="{BB962C8B-B14F-4D97-AF65-F5344CB8AC3E}">
        <p14:creationId xmlns:p14="http://schemas.microsoft.com/office/powerpoint/2010/main" val="3607359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AD40B8-7C01-4428-B636-B8A2EF6533F3}"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1820984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D40B8-7C01-4428-B636-B8A2EF6533F3}"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1001677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AD40B8-7C01-4428-B636-B8A2EF6533F3}"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2798677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AD40B8-7C01-4428-B636-B8A2EF6533F3}"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2636942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AD40B8-7C01-4428-B636-B8A2EF6533F3}"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2168761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AD40B8-7C01-4428-B636-B8A2EF6533F3}" type="datetimeFigureOut">
              <a:rPr lang="en-GB" smtClean="0"/>
              <a:t>01/03/2021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4240030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D40B8-7C01-4428-B636-B8A2EF6533F3}" type="datetimeFigureOut">
              <a:rPr lang="en-GB" smtClean="0"/>
              <a:t>01/03/2021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2066939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D40B8-7C01-4428-B636-B8A2EF6533F3}"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3583090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D40B8-7C01-4428-B636-B8A2EF6533F3}"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644400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D40B8-7C01-4428-B636-B8A2EF6533F3}"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2658432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D40B8-7C01-4428-B636-B8A2EF6533F3}"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37DB4B-1283-4ED9-9FB7-8325E7329C10}" type="slidenum">
              <a:rPr lang="en-GB" smtClean="0"/>
              <a:t>‹#›</a:t>
            </a:fld>
            <a:endParaRPr lang="en-GB"/>
          </a:p>
        </p:txBody>
      </p:sp>
    </p:spTree>
    <p:extLst>
      <p:ext uri="{BB962C8B-B14F-4D97-AF65-F5344CB8AC3E}">
        <p14:creationId xmlns:p14="http://schemas.microsoft.com/office/powerpoint/2010/main" val="3784132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4E0F9">
            <a:alpha val="32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AD40B8-7C01-4428-B636-B8A2EF6533F3}" type="datetimeFigureOut">
              <a:rPr lang="en-GB" smtClean="0"/>
              <a:t>01/03/2021</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37DB4B-1283-4ED9-9FB7-8325E7329C10}" type="slidenum">
              <a:rPr lang="en-GB" smtClean="0"/>
              <a:t>‹#›</a:t>
            </a:fld>
            <a:endParaRPr lang="en-GB"/>
          </a:p>
        </p:txBody>
      </p:sp>
      <p:pic>
        <p:nvPicPr>
          <p:cNvPr id="11" name="Picture 10">
            <a:extLst>
              <a:ext uri="{FF2B5EF4-FFF2-40B4-BE49-F238E27FC236}">
                <a16:creationId xmlns:a16="http://schemas.microsoft.com/office/drawing/2014/main" id="{DEA67769-8157-A64D-A181-5F1B09A2491A}"/>
              </a:ext>
            </a:extLst>
          </p:cNvPr>
          <p:cNvPicPr>
            <a:picLocks noChangeAspect="1"/>
          </p:cNvPicPr>
          <p:nvPr userDrawn="1"/>
        </p:nvPicPr>
        <p:blipFill>
          <a:blip r:embed="rId13"/>
          <a:stretch>
            <a:fillRect/>
          </a:stretch>
        </p:blipFill>
        <p:spPr>
          <a:xfrm>
            <a:off x="119336" y="136524"/>
            <a:ext cx="1152128" cy="771469"/>
          </a:xfrm>
          <a:prstGeom prst="rect">
            <a:avLst/>
          </a:prstGeom>
        </p:spPr>
      </p:pic>
      <p:pic>
        <p:nvPicPr>
          <p:cNvPr id="12" name="Picture 11" descr="A book with a drawing of a bird on it&#10;&#10;Description automatically generated with low confidence">
            <a:extLst>
              <a:ext uri="{FF2B5EF4-FFF2-40B4-BE49-F238E27FC236}">
                <a16:creationId xmlns:a16="http://schemas.microsoft.com/office/drawing/2014/main" id="{7D04579D-2D9E-AB4D-BAE6-80A604088F4D}"/>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1127651" y="5405423"/>
            <a:ext cx="909497" cy="1399226"/>
          </a:xfrm>
          <a:prstGeom prst="rect">
            <a:avLst/>
          </a:prstGeom>
        </p:spPr>
      </p:pic>
    </p:spTree>
    <p:extLst>
      <p:ext uri="{BB962C8B-B14F-4D97-AF65-F5344CB8AC3E}">
        <p14:creationId xmlns:p14="http://schemas.microsoft.com/office/powerpoint/2010/main" val="38769828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vimeo.com/510248219/18b0d7e1a6"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7.pn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6044A-A175-BD47-A8CA-C3E862B9AC21}"/>
              </a:ext>
            </a:extLst>
          </p:cNvPr>
          <p:cNvSpPr>
            <a:spLocks noGrp="1"/>
          </p:cNvSpPr>
          <p:nvPr>
            <p:ph type="ctrTitle"/>
          </p:nvPr>
        </p:nvSpPr>
        <p:spPr>
          <a:xfrm>
            <a:off x="911424" y="1772816"/>
            <a:ext cx="10363200" cy="1470025"/>
          </a:xfrm>
        </p:spPr>
        <p:txBody>
          <a:bodyPr>
            <a:noAutofit/>
          </a:bodyPr>
          <a:lstStyle/>
          <a:p>
            <a:r>
              <a:rPr lang="en-GB" sz="4800" dirty="0"/>
              <a:t>Maps as Story-Starters</a:t>
            </a:r>
            <a:br>
              <a:rPr lang="en-GB" sz="4800" dirty="0"/>
            </a:br>
            <a:r>
              <a:rPr lang="en-GB" sz="4800" dirty="0"/>
              <a:t/>
            </a:r>
            <a:br>
              <a:rPr lang="en-GB" sz="4800" dirty="0"/>
            </a:br>
            <a:endParaRPr lang="en-GB" sz="4800" dirty="0"/>
          </a:p>
        </p:txBody>
      </p:sp>
      <p:sp>
        <p:nvSpPr>
          <p:cNvPr id="3" name="Subtitle 2">
            <a:extLst>
              <a:ext uri="{FF2B5EF4-FFF2-40B4-BE49-F238E27FC236}">
                <a16:creationId xmlns:a16="http://schemas.microsoft.com/office/drawing/2014/main" id="{88131A0C-06A4-EF4F-B89D-1ABB42B74708}"/>
              </a:ext>
            </a:extLst>
          </p:cNvPr>
          <p:cNvSpPr>
            <a:spLocks noGrp="1"/>
          </p:cNvSpPr>
          <p:nvPr>
            <p:ph type="subTitle" idx="1"/>
          </p:nvPr>
        </p:nvSpPr>
        <p:spPr>
          <a:xfrm>
            <a:off x="1847528" y="2276872"/>
            <a:ext cx="8534400" cy="1752600"/>
          </a:xfrm>
        </p:spPr>
        <p:txBody>
          <a:bodyPr/>
          <a:lstStyle/>
          <a:p>
            <a:r>
              <a:rPr lang="en-GB" dirty="0"/>
              <a:t>With Cressida Cowell, author of </a:t>
            </a:r>
          </a:p>
          <a:p>
            <a:r>
              <a:rPr lang="en-GB" i="1" dirty="0"/>
              <a:t>How to Train Your Dragon</a:t>
            </a:r>
          </a:p>
        </p:txBody>
      </p:sp>
      <p:sp>
        <p:nvSpPr>
          <p:cNvPr id="5" name="TextBox 4"/>
          <p:cNvSpPr txBox="1"/>
          <p:nvPr/>
        </p:nvSpPr>
        <p:spPr>
          <a:xfrm>
            <a:off x="4447582" y="3725367"/>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dirty="0"/>
              <a:t>January 2021</a:t>
            </a:r>
          </a:p>
        </p:txBody>
      </p:sp>
      <p:sp>
        <p:nvSpPr>
          <p:cNvPr id="7" name="Text Box 4">
            <a:extLst>
              <a:ext uri="{FF2B5EF4-FFF2-40B4-BE49-F238E27FC236}">
                <a16:creationId xmlns:a16="http://schemas.microsoft.com/office/drawing/2014/main" id="{4ADFDAEC-0F24-429B-BAF1-0B77FE5B6540}"/>
              </a:ext>
            </a:extLst>
          </p:cNvPr>
          <p:cNvSpPr txBox="1">
            <a:spLocks noChangeArrowheads="1"/>
          </p:cNvSpPr>
          <p:nvPr/>
        </p:nvSpPr>
        <p:spPr bwMode="auto">
          <a:xfrm>
            <a:off x="3024435" y="4428401"/>
            <a:ext cx="6324600" cy="1262748"/>
          </a:xfrm>
          <a:prstGeom prst="rect">
            <a:avLst/>
          </a:prstGeom>
          <a:solidFill>
            <a:srgbClr val="FFFED8"/>
          </a:solidFill>
          <a:ln w="38100" cmpd="dbl">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fontAlgn="base"/>
            <a:r>
              <a:rPr lang="en-GB" sz="1000" dirty="0"/>
              <a:t>This resource is strictly for the use of member schools for as long as they remain members of The </a:t>
            </a:r>
            <a:r>
              <a:rPr lang="en-GB" sz="1000" dirty="0" err="1"/>
              <a:t>PiXL</a:t>
            </a:r>
            <a:r>
              <a:rPr lang="en-GB" sz="1000" dirty="0"/>
              <a:t> Club. It may not be copied, sold nor transferred to a third party or used by the school after membership ceases. Until such time it may be freely used within the member school.</a:t>
            </a:r>
          </a:p>
          <a:p>
            <a:pPr algn="ctr" fontAlgn="base"/>
            <a:r>
              <a:rPr lang="en-GB" sz="1000" dirty="0"/>
              <a:t>All opinions and contributions are those of the authors. The contents of this resource are not connected with nor endorsed by any other company, organisation or institution.</a:t>
            </a:r>
          </a:p>
          <a:p>
            <a:pPr algn="ctr" fontAlgn="base"/>
            <a:r>
              <a:rPr lang="en-GB" sz="1000" dirty="0" err="1"/>
              <a:t>PiXL</a:t>
            </a:r>
            <a:r>
              <a:rPr lang="en-GB" sz="1000" dirty="0"/>
              <a:t> Club Ltd endeavour to trace and contact copyright owners. If there are any inadvertent omissions or errors in the acknowledgements or usage, this is unintended and </a:t>
            </a:r>
            <a:r>
              <a:rPr lang="en-GB" sz="1000" dirty="0" err="1"/>
              <a:t>PiXL</a:t>
            </a:r>
            <a:r>
              <a:rPr lang="en-GB" sz="1000" dirty="0"/>
              <a:t> will remedy these on written notification.</a:t>
            </a:r>
          </a:p>
        </p:txBody>
      </p:sp>
      <p:sp>
        <p:nvSpPr>
          <p:cNvPr id="8" name="TextBox 7"/>
          <p:cNvSpPr txBox="1"/>
          <p:nvPr/>
        </p:nvSpPr>
        <p:spPr>
          <a:xfrm>
            <a:off x="4367189" y="5809408"/>
            <a:ext cx="3783106" cy="338554"/>
          </a:xfrm>
          <a:prstGeom prst="rect">
            <a:avLst/>
          </a:prstGeom>
          <a:noFill/>
        </p:spPr>
        <p:txBody>
          <a:bodyPr wrap="square" rtlCol="0">
            <a:spAutoFit/>
          </a:bodyPr>
          <a:lstStyle/>
          <a:p>
            <a:r>
              <a:rPr lang="en-GB" sz="1600" dirty="0"/>
              <a:t>© Copyright The PiXL Club Limited, 2021</a:t>
            </a:r>
            <a:r>
              <a:rPr lang="en-US" sz="1600" dirty="0">
                <a:effectLst/>
              </a:rPr>
              <a:t> </a:t>
            </a:r>
            <a:endParaRPr lang="en-US" sz="1600" dirty="0"/>
          </a:p>
        </p:txBody>
      </p:sp>
      <p:pic>
        <p:nvPicPr>
          <p:cNvPr id="6" name="Picture 5" descr="Logo, icon&#10;&#10;Description automatically generated">
            <a:extLst>
              <a:ext uri="{FF2B5EF4-FFF2-40B4-BE49-F238E27FC236}">
                <a16:creationId xmlns:a16="http://schemas.microsoft.com/office/drawing/2014/main" id="{33CAD5CA-43C8-E045-9953-B7FC3156B2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5519004"/>
            <a:ext cx="1257915" cy="1257915"/>
          </a:xfrm>
          <a:prstGeom prst="rect">
            <a:avLst/>
          </a:prstGeom>
        </p:spPr>
      </p:pic>
    </p:spTree>
    <p:extLst>
      <p:ext uri="{BB962C8B-B14F-4D97-AF65-F5344CB8AC3E}">
        <p14:creationId xmlns:p14="http://schemas.microsoft.com/office/powerpoint/2010/main" val="36437304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412776"/>
            <a:ext cx="12192000" cy="1296144"/>
          </a:xfrm>
        </p:spPr>
        <p:txBody>
          <a:bodyPr>
            <a:normAutofit fontScale="90000"/>
          </a:bodyPr>
          <a:lstStyle/>
          <a:p>
            <a:r>
              <a:rPr lang="en-GB" dirty="0"/>
              <a:t/>
            </a:r>
            <a:br>
              <a:rPr lang="en-GB" dirty="0"/>
            </a:br>
            <a:r>
              <a:rPr lang="en-GB" dirty="0"/>
              <a:t/>
            </a:r>
            <a:br>
              <a:rPr lang="en-GB" dirty="0"/>
            </a:br>
            <a:r>
              <a:rPr lang="en-GB" sz="5300" dirty="0"/>
              <a:t/>
            </a:r>
            <a:br>
              <a:rPr lang="en-GB" sz="5300" dirty="0"/>
            </a:br>
            <a:r>
              <a:rPr lang="en-GB" sz="5300" dirty="0"/>
              <a:t>Cressida Cowell’s </a:t>
            </a:r>
            <a:br>
              <a:rPr lang="en-GB" sz="5300" dirty="0"/>
            </a:br>
            <a:r>
              <a:rPr lang="en-GB" sz="5300" dirty="0"/>
              <a:t>Maps as Story-Starters</a:t>
            </a:r>
            <a:r>
              <a:rPr lang="en-GB" dirty="0"/>
              <a:t/>
            </a:r>
            <a:br>
              <a:rPr lang="en-GB" dirty="0"/>
            </a:br>
            <a:r>
              <a:rPr lang="en-GB" dirty="0"/>
              <a:t/>
            </a:r>
            <a:br>
              <a:rPr lang="en-GB" dirty="0"/>
            </a:br>
            <a:r>
              <a:rPr lang="en-GB" dirty="0"/>
              <a:t/>
            </a:r>
            <a:br>
              <a:rPr lang="en-GB" dirty="0"/>
            </a:br>
            <a:endParaRPr lang="en-GB" dirty="0"/>
          </a:p>
        </p:txBody>
      </p:sp>
      <p:sp>
        <p:nvSpPr>
          <p:cNvPr id="3" name="Rectangle 2"/>
          <p:cNvSpPr/>
          <p:nvPr/>
        </p:nvSpPr>
        <p:spPr>
          <a:xfrm>
            <a:off x="3381" y="3068960"/>
            <a:ext cx="12192000" cy="1246495"/>
          </a:xfrm>
          <a:prstGeom prst="rect">
            <a:avLst/>
          </a:prstGeom>
        </p:spPr>
        <p:txBody>
          <a:bodyPr wrap="square">
            <a:spAutoFit/>
          </a:bodyPr>
          <a:lstStyle/>
          <a:p>
            <a:pPr algn="ctr"/>
            <a:r>
              <a:rPr lang="en-GB" sz="2500" dirty="0"/>
              <a:t>You will need:</a:t>
            </a:r>
          </a:p>
          <a:p>
            <a:pPr algn="ctr"/>
            <a:r>
              <a:rPr lang="en-GB" sz="2500" dirty="0"/>
              <a:t>- paper</a:t>
            </a:r>
            <a:br>
              <a:rPr lang="en-GB" sz="2500" dirty="0"/>
            </a:br>
            <a:r>
              <a:rPr lang="en-GB" sz="2500" dirty="0"/>
              <a:t>- pencil</a:t>
            </a:r>
          </a:p>
        </p:txBody>
      </p:sp>
      <p:sp>
        <p:nvSpPr>
          <p:cNvPr id="4" name="Rectangle 3"/>
          <p:cNvSpPr/>
          <p:nvPr/>
        </p:nvSpPr>
        <p:spPr>
          <a:xfrm>
            <a:off x="2747628" y="5445224"/>
            <a:ext cx="6696744" cy="523220"/>
          </a:xfrm>
          <a:prstGeom prst="rect">
            <a:avLst/>
          </a:prstGeom>
        </p:spPr>
        <p:txBody>
          <a:bodyPr wrap="square">
            <a:spAutoFit/>
          </a:bodyPr>
          <a:lstStyle/>
          <a:p>
            <a:r>
              <a:rPr lang="en-GB" sz="2800" dirty="0">
                <a:hlinkClick r:id="rId2"/>
              </a:rPr>
              <a:t>https://vimeo.com/510248219/18b0d7e1a6</a:t>
            </a:r>
            <a:r>
              <a:rPr lang="en-GB" sz="2800" dirty="0"/>
              <a:t> </a:t>
            </a:r>
          </a:p>
        </p:txBody>
      </p:sp>
    </p:spTree>
    <p:extLst>
      <p:ext uri="{BB962C8B-B14F-4D97-AF65-F5344CB8AC3E}">
        <p14:creationId xmlns:p14="http://schemas.microsoft.com/office/powerpoint/2010/main" val="12867351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2207568" y="2564904"/>
            <a:ext cx="7772400" cy="1296144"/>
          </a:xfrm>
        </p:spPr>
        <p:txBody>
          <a:bodyPr>
            <a:normAutofit fontScale="90000"/>
          </a:bodyPr>
          <a:lstStyle/>
          <a:p>
            <a:r>
              <a:rPr lang="en-GB" dirty="0"/>
              <a:t/>
            </a:r>
            <a:br>
              <a:rPr lang="en-GB" dirty="0"/>
            </a:br>
            <a:r>
              <a:rPr lang="en-GB" dirty="0"/>
              <a:t/>
            </a:r>
            <a:br>
              <a:rPr lang="en-GB" dirty="0"/>
            </a:br>
            <a:r>
              <a:rPr lang="en-GB" dirty="0"/>
              <a:t/>
            </a:r>
            <a:br>
              <a:rPr lang="en-GB" dirty="0"/>
            </a:br>
            <a:r>
              <a:rPr lang="en-GB" dirty="0"/>
              <a:t>Let’s look at the example maps shared again. </a:t>
            </a:r>
            <a:br>
              <a:rPr lang="en-GB" dirty="0"/>
            </a:br>
            <a:r>
              <a:rPr lang="en-GB" dirty="0"/>
              <a:t/>
            </a:r>
            <a:br>
              <a:rPr lang="en-GB" dirty="0"/>
            </a:br>
            <a:r>
              <a:rPr lang="en-GB" dirty="0"/>
              <a:t>As we go through, note down any ideas that you could magpie to include in your own map.</a:t>
            </a:r>
            <a:br>
              <a:rPr lang="en-GB" dirty="0"/>
            </a:b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2470972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271" t="32341" r="39761" b="29166"/>
          <a:stretch/>
        </p:blipFill>
        <p:spPr bwMode="auto">
          <a:xfrm>
            <a:off x="1559496" y="332656"/>
            <a:ext cx="9721080" cy="4028427"/>
          </a:xfrm>
          <a:prstGeom prst="rect">
            <a:avLst/>
          </a:prstGeom>
          <a:noFill/>
          <a:ln w="952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sp>
        <p:nvSpPr>
          <p:cNvPr id="4" name="Rounded Rectangle 3"/>
          <p:cNvSpPr/>
          <p:nvPr/>
        </p:nvSpPr>
        <p:spPr>
          <a:xfrm>
            <a:off x="335360" y="4653136"/>
            <a:ext cx="10224099" cy="198667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What illustrations has Robert Louis Stevenson included in his map to help bring it to life?</a:t>
            </a:r>
          </a:p>
          <a:p>
            <a:pPr algn="ctr"/>
            <a:r>
              <a:rPr lang="en-GB" sz="2500" dirty="0">
                <a:solidFill>
                  <a:schemeClr val="tx1"/>
                </a:solidFill>
              </a:rPr>
              <a:t>What do you notice is in the bottom right corner of his map? Why do you think that has been included? What are they used for?</a:t>
            </a:r>
          </a:p>
        </p:txBody>
      </p:sp>
    </p:spTree>
    <p:extLst>
      <p:ext uri="{BB962C8B-B14F-4D97-AF65-F5344CB8AC3E}">
        <p14:creationId xmlns:p14="http://schemas.microsoft.com/office/powerpoint/2010/main" val="1034434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0915" b="2500"/>
          <a:stretch/>
        </p:blipFill>
        <p:spPr bwMode="auto">
          <a:xfrm>
            <a:off x="1487488" y="129713"/>
            <a:ext cx="10081120" cy="4350328"/>
          </a:xfrm>
          <a:prstGeom prst="rect">
            <a:avLst/>
          </a:prstGeom>
          <a:noFill/>
          <a:ln w="952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sp>
        <p:nvSpPr>
          <p:cNvPr id="4" name="Rounded Rectangle 3"/>
          <p:cNvSpPr/>
          <p:nvPr/>
        </p:nvSpPr>
        <p:spPr>
          <a:xfrm>
            <a:off x="335360" y="4653136"/>
            <a:ext cx="10201133" cy="208823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What illustrations has Cressida Cowell included in her map?</a:t>
            </a:r>
          </a:p>
          <a:p>
            <a:pPr algn="ctr"/>
            <a:r>
              <a:rPr lang="en-GB" sz="2500" dirty="0">
                <a:solidFill>
                  <a:schemeClr val="tx1"/>
                </a:solidFill>
              </a:rPr>
              <a:t>How does it compare to the last one that we looked at? What are the similarities and differences? Considering the type of story that it is, why do you think there are those differences?</a:t>
            </a:r>
          </a:p>
          <a:p>
            <a:pPr algn="ctr"/>
            <a:r>
              <a:rPr lang="en-GB" sz="2500" dirty="0">
                <a:solidFill>
                  <a:schemeClr val="tx1"/>
                </a:solidFill>
              </a:rPr>
              <a:t>What writing has she included in her map? Why? </a:t>
            </a:r>
          </a:p>
        </p:txBody>
      </p:sp>
    </p:spTree>
    <p:extLst>
      <p:ext uri="{BB962C8B-B14F-4D97-AF65-F5344CB8AC3E}">
        <p14:creationId xmlns:p14="http://schemas.microsoft.com/office/powerpoint/2010/main" val="1241370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5520" y="151544"/>
            <a:ext cx="9361040" cy="5080549"/>
          </a:xfrm>
          <a:prstGeom prst="rect">
            <a:avLst/>
          </a:prstGeom>
          <a:noFill/>
          <a:ln w="952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sp>
        <p:nvSpPr>
          <p:cNvPr id="6" name="Rounded Rectangle 5"/>
          <p:cNvSpPr/>
          <p:nvPr/>
        </p:nvSpPr>
        <p:spPr>
          <a:xfrm>
            <a:off x="335360" y="5424165"/>
            <a:ext cx="10201133" cy="129614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This is another map by the same author. </a:t>
            </a:r>
          </a:p>
          <a:p>
            <a:pPr algn="ctr"/>
            <a:r>
              <a:rPr lang="en-GB" sz="2500" dirty="0">
                <a:solidFill>
                  <a:schemeClr val="tx1"/>
                </a:solidFill>
              </a:rPr>
              <a:t>What differences can you see?</a:t>
            </a:r>
          </a:p>
          <a:p>
            <a:pPr algn="ctr"/>
            <a:r>
              <a:rPr lang="en-GB" sz="2500" dirty="0">
                <a:solidFill>
                  <a:schemeClr val="tx1"/>
                </a:solidFill>
              </a:rPr>
              <a:t>What impact do they have on your interpretation of the map?</a:t>
            </a:r>
          </a:p>
        </p:txBody>
      </p:sp>
    </p:spTree>
    <p:extLst>
      <p:ext uri="{BB962C8B-B14F-4D97-AF65-F5344CB8AC3E}">
        <p14:creationId xmlns:p14="http://schemas.microsoft.com/office/powerpoint/2010/main" val="25055278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15480" y="1412776"/>
            <a:ext cx="8784976" cy="1938992"/>
          </a:xfrm>
          <a:prstGeom prst="rect">
            <a:avLst/>
          </a:prstGeom>
          <a:noFill/>
        </p:spPr>
        <p:txBody>
          <a:bodyPr wrap="square" rtlCol="0">
            <a:spAutoFit/>
          </a:bodyPr>
          <a:lstStyle/>
          <a:p>
            <a:r>
              <a:rPr lang="en-GB" sz="4000" dirty="0" smtClean="0"/>
              <a:t>Now time to get creative! </a:t>
            </a:r>
          </a:p>
          <a:p>
            <a:r>
              <a:rPr lang="en-GB" sz="4000" dirty="0" smtClean="0"/>
              <a:t>Draw your own map of your imaginary world. It could include anything you like!</a:t>
            </a:r>
            <a:endParaRPr lang="en-GB" dirty="0"/>
          </a:p>
        </p:txBody>
      </p:sp>
    </p:spTree>
    <p:extLst>
      <p:ext uri="{BB962C8B-B14F-4D97-AF65-F5344CB8AC3E}">
        <p14:creationId xmlns:p14="http://schemas.microsoft.com/office/powerpoint/2010/main" val="1088399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632"/>
            <a:ext cx="12192000" cy="1143000"/>
          </a:xfrm>
        </p:spPr>
        <p:txBody>
          <a:bodyPr>
            <a:normAutofit/>
          </a:bodyPr>
          <a:lstStyle/>
          <a:p>
            <a:r>
              <a:rPr lang="en-GB" sz="4000" b="1" dirty="0"/>
              <a:t>Task 1: Instructions</a:t>
            </a:r>
          </a:p>
        </p:txBody>
      </p:sp>
      <p:sp>
        <p:nvSpPr>
          <p:cNvPr id="3" name="Content Placeholder 2"/>
          <p:cNvSpPr>
            <a:spLocks noGrp="1"/>
          </p:cNvSpPr>
          <p:nvPr>
            <p:ph idx="1"/>
          </p:nvPr>
        </p:nvSpPr>
        <p:spPr>
          <a:xfrm>
            <a:off x="191345" y="836712"/>
            <a:ext cx="11809311" cy="4572508"/>
          </a:xfrm>
        </p:spPr>
        <p:txBody>
          <a:bodyPr>
            <a:normAutofit/>
          </a:bodyPr>
          <a:lstStyle/>
          <a:p>
            <a:pPr marL="0" indent="0">
              <a:buNone/>
            </a:pPr>
            <a:endParaRPr lang="en-GB" b="1" u="sng" dirty="0">
              <a:solidFill>
                <a:schemeClr val="tx1">
                  <a:lumMod val="75000"/>
                  <a:lumOff val="25000"/>
                </a:schemeClr>
              </a:solidFill>
            </a:endParaRPr>
          </a:p>
          <a:p>
            <a:pPr marL="0" indent="0" algn="ctr">
              <a:buNone/>
            </a:pPr>
            <a:r>
              <a:rPr lang="en-GB" sz="2800" b="1" dirty="0"/>
              <a:t>Mission: Write a set of directions which will explain to your reader how to navigate from one setting to another on your map</a:t>
            </a:r>
            <a:r>
              <a:rPr lang="en-GB" sz="2800" dirty="0"/>
              <a:t>. </a:t>
            </a:r>
          </a:p>
          <a:p>
            <a:pPr marL="0" indent="0" algn="ctr">
              <a:buNone/>
            </a:pPr>
            <a:r>
              <a:rPr lang="en-GB" sz="2800" i="1" dirty="0"/>
              <a:t>Consider how you will ensure that all of the settings and features of your map are included within your instructions and that their location is clear.</a:t>
            </a:r>
            <a:endParaRPr lang="en-GB" sz="2800" dirty="0"/>
          </a:p>
          <a:p>
            <a:pPr marL="0" indent="0">
              <a:buNone/>
            </a:pPr>
            <a:endParaRPr lang="en-GB" sz="2500" b="1" u="sng" dirty="0"/>
          </a:p>
          <a:p>
            <a:pPr marL="0" indent="0">
              <a:buNone/>
            </a:pPr>
            <a:r>
              <a:rPr lang="en-GB" sz="2500" dirty="0">
                <a:solidFill>
                  <a:schemeClr val="tx1">
                    <a:lumMod val="75000"/>
                    <a:lumOff val="25000"/>
                  </a:schemeClr>
                </a:solidFill>
              </a:rPr>
              <a:t> </a:t>
            </a:r>
          </a:p>
          <a:p>
            <a:pPr marL="0" indent="0">
              <a:buNone/>
            </a:pPr>
            <a:endParaRPr lang="en-GB" sz="2500" dirty="0">
              <a:solidFill>
                <a:schemeClr val="tx1">
                  <a:lumMod val="75000"/>
                  <a:lumOff val="25000"/>
                </a:schemeClr>
              </a:solidFill>
            </a:endParaRPr>
          </a:p>
        </p:txBody>
      </p:sp>
      <p:sp>
        <p:nvSpPr>
          <p:cNvPr id="7" name="Rounded Rectangle 6"/>
          <p:cNvSpPr/>
          <p:nvPr/>
        </p:nvSpPr>
        <p:spPr>
          <a:xfrm>
            <a:off x="3647728" y="4257688"/>
            <a:ext cx="3552395" cy="237626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447679" y="4281489"/>
            <a:ext cx="3096344" cy="2376264"/>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231820" y="4257688"/>
            <a:ext cx="3168352" cy="2376264"/>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688926" y="4593611"/>
            <a:ext cx="3552395" cy="1631216"/>
          </a:xfrm>
          <a:prstGeom prst="rect">
            <a:avLst/>
          </a:prstGeom>
          <a:noFill/>
        </p:spPr>
        <p:txBody>
          <a:bodyPr wrap="square" rtlCol="0">
            <a:spAutoFit/>
          </a:bodyPr>
          <a:lstStyle/>
          <a:p>
            <a:pPr algn="ctr"/>
            <a:r>
              <a:rPr lang="en-GB" sz="2500" dirty="0"/>
              <a:t>Which unusual landmarks on your map do you need to include in your instructions?</a:t>
            </a:r>
          </a:p>
        </p:txBody>
      </p:sp>
      <p:sp>
        <p:nvSpPr>
          <p:cNvPr id="11" name="TextBox 10"/>
          <p:cNvSpPr txBox="1"/>
          <p:nvPr/>
        </p:nvSpPr>
        <p:spPr>
          <a:xfrm>
            <a:off x="7391468" y="4955250"/>
            <a:ext cx="3096344" cy="861774"/>
          </a:xfrm>
          <a:prstGeom prst="rect">
            <a:avLst/>
          </a:prstGeom>
          <a:noFill/>
        </p:spPr>
        <p:txBody>
          <a:bodyPr wrap="square" rtlCol="0">
            <a:spAutoFit/>
          </a:bodyPr>
          <a:lstStyle/>
          <a:p>
            <a:pPr algn="ctr"/>
            <a:r>
              <a:rPr lang="en-GB" sz="2500" dirty="0"/>
              <a:t>What key language will you need to use? </a:t>
            </a:r>
          </a:p>
        </p:txBody>
      </p:sp>
      <p:sp>
        <p:nvSpPr>
          <p:cNvPr id="4" name="Rectangle 3"/>
          <p:cNvSpPr/>
          <p:nvPr/>
        </p:nvSpPr>
        <p:spPr>
          <a:xfrm>
            <a:off x="327492" y="4654013"/>
            <a:ext cx="3168352" cy="1631216"/>
          </a:xfrm>
          <a:prstGeom prst="rect">
            <a:avLst/>
          </a:prstGeom>
        </p:spPr>
        <p:txBody>
          <a:bodyPr wrap="square">
            <a:spAutoFit/>
          </a:bodyPr>
          <a:lstStyle/>
          <a:p>
            <a:pPr algn="ctr"/>
            <a:r>
              <a:rPr lang="en-GB" sz="2500" dirty="0"/>
              <a:t>Can you clearly explain how to navigate from one location to another?</a:t>
            </a:r>
          </a:p>
        </p:txBody>
      </p:sp>
      <p:sp>
        <p:nvSpPr>
          <p:cNvPr id="5" name="Rectangle 4"/>
          <p:cNvSpPr/>
          <p:nvPr/>
        </p:nvSpPr>
        <p:spPr>
          <a:xfrm>
            <a:off x="231820" y="3613666"/>
            <a:ext cx="2770823" cy="523220"/>
          </a:xfrm>
          <a:prstGeom prst="rect">
            <a:avLst/>
          </a:prstGeom>
        </p:spPr>
        <p:txBody>
          <a:bodyPr wrap="none">
            <a:spAutoFit/>
          </a:bodyPr>
          <a:lstStyle/>
          <a:p>
            <a:r>
              <a:rPr lang="en-GB" sz="2800" b="1" u="sng" dirty="0"/>
              <a:t>Before you write</a:t>
            </a:r>
            <a:r>
              <a:rPr lang="en-GB" sz="2800" b="1" dirty="0"/>
              <a:t>:</a:t>
            </a:r>
          </a:p>
        </p:txBody>
      </p:sp>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568671168"/>
      </p:ext>
    </p:extLst>
  </p:cSld>
  <p:clrMapOvr>
    <a:masterClrMapping/>
  </p:clrMapOvr>
  <mc:AlternateContent xmlns:mc="http://schemas.openxmlformats.org/markup-compatibility/2006">
    <mc:Choice xmlns:p14="http://schemas.microsoft.com/office/powerpoint/2010/main" Requires="p14">
      <p:transition spd="slow" p14:dur="2000" advTm="129517"/>
    </mc:Choice>
    <mc:Fallback>
      <p:transition spd="slow" advTm="1295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143000"/>
          </a:xfrm>
        </p:spPr>
        <p:txBody>
          <a:bodyPr>
            <a:normAutofit/>
          </a:bodyPr>
          <a:lstStyle/>
          <a:p>
            <a:r>
              <a:rPr lang="en-GB" sz="4000" b="1" dirty="0"/>
              <a:t>Task 1: Instructions</a:t>
            </a:r>
            <a:endParaRPr lang="en-GB" sz="4000" dirty="0"/>
          </a:p>
        </p:txBody>
      </p:sp>
      <p:sp>
        <p:nvSpPr>
          <p:cNvPr id="3" name="Content Placeholder 2"/>
          <p:cNvSpPr>
            <a:spLocks noGrp="1"/>
          </p:cNvSpPr>
          <p:nvPr>
            <p:ph idx="1"/>
          </p:nvPr>
        </p:nvSpPr>
        <p:spPr>
          <a:xfrm>
            <a:off x="407368" y="1052736"/>
            <a:ext cx="11377264" cy="5108557"/>
          </a:xfrm>
        </p:spPr>
        <p:txBody>
          <a:bodyPr>
            <a:normAutofit/>
          </a:bodyPr>
          <a:lstStyle/>
          <a:p>
            <a:pPr marL="0" indent="0">
              <a:buNone/>
            </a:pPr>
            <a:r>
              <a:rPr lang="en-GB" sz="2900" b="1" u="sng" dirty="0">
                <a:latin typeface="Calibri (Body)"/>
              </a:rPr>
              <a:t>Planning your write:</a:t>
            </a:r>
          </a:p>
          <a:p>
            <a:pPr marL="514350" indent="-514350">
              <a:buAutoNum type="arabicPeriod"/>
            </a:pPr>
            <a:r>
              <a:rPr lang="en-GB" sz="2400" dirty="0">
                <a:latin typeface="Calibri (Body)"/>
              </a:rPr>
              <a:t>Look back at the map you created after watching the video by Cressida Cowell. Which locations are most important? Which locations would it be an interesting journey to move between?</a:t>
            </a:r>
          </a:p>
          <a:p>
            <a:pPr marL="514350" indent="-514350">
              <a:buAutoNum type="arabicPeriod"/>
            </a:pPr>
            <a:r>
              <a:rPr lang="en-GB" sz="2400" dirty="0">
                <a:latin typeface="Calibri (Body)"/>
              </a:rPr>
              <a:t>Look at a model set of directions. Note key language and how the text has been organised (particularly focus on the use of commands). Highlight and annotate the model with vocabulary that you will use in your own writing.</a:t>
            </a:r>
          </a:p>
          <a:p>
            <a:pPr marL="514350" indent="-514350">
              <a:buAutoNum type="arabicPeriod"/>
            </a:pPr>
            <a:r>
              <a:rPr lang="en-GB" sz="2400" dirty="0">
                <a:latin typeface="Calibri (Body)"/>
              </a:rPr>
              <a:t>Role play walking through your map. What direction do you need to turn in? What can you see around you when you turn in that direction? Are there any unusual features that would help the reader to recognise where they are?</a:t>
            </a:r>
          </a:p>
          <a:p>
            <a:pPr marL="514350" indent="-514350">
              <a:buAutoNum type="arabicPeriod"/>
            </a:pPr>
            <a:r>
              <a:rPr lang="en-GB" sz="2400" dirty="0">
                <a:latin typeface="Calibri (Body)"/>
              </a:rPr>
              <a:t>Discuss different ideas about your instructions with a friend or adult. </a:t>
            </a:r>
          </a:p>
          <a:p>
            <a:pPr marL="457200" indent="-457200">
              <a:buFont typeface="Arial" panose="020B0604020202020204" pitchFamily="34" charset="0"/>
              <a:buAutoNum type="arabicPeriod"/>
            </a:pPr>
            <a:r>
              <a:rPr lang="en-GB" sz="2400" dirty="0">
                <a:latin typeface="Calibri (Body)"/>
              </a:rPr>
              <a:t>Say out loud what you are going to write before you commit it to paper.</a:t>
            </a:r>
          </a:p>
          <a:p>
            <a:pPr marL="0" indent="0">
              <a:buNone/>
            </a:pPr>
            <a:endParaRPr lang="en-GB" dirty="0">
              <a:solidFill>
                <a:schemeClr val="tx1">
                  <a:lumMod val="75000"/>
                  <a:lumOff val="25000"/>
                </a:schemeClr>
              </a:solidFill>
            </a:endParaRPr>
          </a:p>
          <a:p>
            <a:endParaRPr lang="en-GB" dirty="0">
              <a:solidFill>
                <a:schemeClr val="tx1">
                  <a:lumMod val="75000"/>
                  <a:lumOff val="25000"/>
                </a:schemeClr>
              </a:solidFill>
            </a:endParaRPr>
          </a:p>
          <a:p>
            <a:pPr marL="0" indent="0">
              <a:buNone/>
            </a:pPr>
            <a:endParaRPr lang="en-GB" dirty="0">
              <a:solidFill>
                <a:schemeClr val="tx1">
                  <a:lumMod val="75000"/>
                  <a:lumOff val="25000"/>
                </a:schemeClr>
              </a:solidFill>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981202839"/>
      </p:ext>
    </p:extLst>
  </p:cSld>
  <p:clrMapOvr>
    <a:masterClrMapping/>
  </p:clrMapOvr>
  <mc:AlternateContent xmlns:mc="http://schemas.openxmlformats.org/markup-compatibility/2006">
    <mc:Choice xmlns:p14="http://schemas.microsoft.com/office/powerpoint/2010/main" Requires="p14">
      <p:transition spd="slow" p14:dur="2000" advTm="83485"/>
    </mc:Choice>
    <mc:Fallback>
      <p:transition spd="slow" advTm="834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51584" y="764704"/>
            <a:ext cx="7344816" cy="1569660"/>
          </a:xfrm>
          <a:prstGeom prst="rect">
            <a:avLst/>
          </a:prstGeom>
          <a:noFill/>
        </p:spPr>
        <p:txBody>
          <a:bodyPr wrap="square" rtlCol="0">
            <a:spAutoFit/>
          </a:bodyPr>
          <a:lstStyle/>
          <a:p>
            <a:r>
              <a:rPr lang="en-GB" sz="2400" dirty="0" smtClean="0">
                <a:latin typeface="Comic Sans MS" panose="030F0702030302020204" pitchFamily="66" charset="0"/>
              </a:rPr>
              <a:t>Have a look at these directions.</a:t>
            </a:r>
          </a:p>
          <a:p>
            <a:r>
              <a:rPr lang="en-GB" sz="2400" dirty="0" smtClean="0">
                <a:latin typeface="Comic Sans MS" panose="030F0702030302020204" pitchFamily="66" charset="0"/>
              </a:rPr>
              <a:t>How have they been organised?</a:t>
            </a:r>
          </a:p>
          <a:p>
            <a:r>
              <a:rPr lang="en-GB" sz="2400" dirty="0" smtClean="0">
                <a:latin typeface="Comic Sans MS" panose="030F0702030302020204" pitchFamily="66" charset="0"/>
              </a:rPr>
              <a:t>Can you spot the imperative verbs?</a:t>
            </a:r>
          </a:p>
          <a:p>
            <a:r>
              <a:rPr lang="en-GB" sz="2400" dirty="0" smtClean="0">
                <a:latin typeface="Comic Sans MS" panose="030F0702030302020204" pitchFamily="66" charset="0"/>
              </a:rPr>
              <a:t>Notice how the sentences are short and concise.</a:t>
            </a:r>
            <a:endParaRPr lang="en-GB" sz="2400" dirty="0">
              <a:latin typeface="Comic Sans MS" panose="030F0702030302020204" pitchFamily="66" charset="0"/>
            </a:endParaRPr>
          </a:p>
        </p:txBody>
      </p:sp>
      <p:pic>
        <p:nvPicPr>
          <p:cNvPr id="5" name="Picture 4"/>
          <p:cNvPicPr>
            <a:picLocks noChangeAspect="1"/>
          </p:cNvPicPr>
          <p:nvPr/>
        </p:nvPicPr>
        <p:blipFill>
          <a:blip r:embed="rId4"/>
          <a:stretch>
            <a:fillRect/>
          </a:stretch>
        </p:blipFill>
        <p:spPr>
          <a:xfrm>
            <a:off x="334397" y="2852936"/>
            <a:ext cx="10514131" cy="3447256"/>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99355884"/>
      </p:ext>
    </p:extLst>
  </p:cSld>
  <p:clrMapOvr>
    <a:masterClrMapping/>
  </p:clrMapOvr>
  <mc:AlternateContent xmlns:mc="http://schemas.openxmlformats.org/markup-compatibility/2006">
    <mc:Choice xmlns:p14="http://schemas.microsoft.com/office/powerpoint/2010/main" Requires="p14">
      <p:transition spd="slow" p14:dur="2000" advTm="109914"/>
    </mc:Choice>
    <mc:Fallback>
      <p:transition spd="slow" advTm="1099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12192000" cy="1143000"/>
          </a:xfrm>
        </p:spPr>
        <p:txBody>
          <a:bodyPr>
            <a:normAutofit/>
          </a:bodyPr>
          <a:lstStyle/>
          <a:p>
            <a:r>
              <a:rPr lang="en-GB" sz="4000" b="1" dirty="0"/>
              <a:t>Task 1: Instructions</a:t>
            </a:r>
          </a:p>
        </p:txBody>
      </p:sp>
      <p:sp>
        <p:nvSpPr>
          <p:cNvPr id="3" name="Content Placeholder 2"/>
          <p:cNvSpPr>
            <a:spLocks noGrp="1"/>
          </p:cNvSpPr>
          <p:nvPr>
            <p:ph idx="1"/>
          </p:nvPr>
        </p:nvSpPr>
        <p:spPr>
          <a:xfrm>
            <a:off x="623392" y="1268760"/>
            <a:ext cx="10972800" cy="4525963"/>
          </a:xfrm>
        </p:spPr>
        <p:txBody>
          <a:bodyPr>
            <a:normAutofit/>
          </a:bodyPr>
          <a:lstStyle/>
          <a:p>
            <a:pPr marL="0" indent="0">
              <a:buNone/>
            </a:pPr>
            <a:r>
              <a:rPr lang="en-GB" sz="3000" b="1" u="sng" dirty="0"/>
              <a:t>After you have written</a:t>
            </a:r>
            <a:r>
              <a:rPr lang="en-GB" sz="3000" b="1" dirty="0"/>
              <a:t>:</a:t>
            </a:r>
          </a:p>
          <a:p>
            <a:pPr marL="0" indent="0">
              <a:buNone/>
            </a:pPr>
            <a:r>
              <a:rPr lang="en-GB" sz="3000" dirty="0"/>
              <a:t> </a:t>
            </a:r>
          </a:p>
          <a:p>
            <a:pPr marL="0" indent="0">
              <a:buNone/>
            </a:pPr>
            <a:endParaRPr lang="en-GB" sz="3000" dirty="0"/>
          </a:p>
        </p:txBody>
      </p:sp>
      <p:sp>
        <p:nvSpPr>
          <p:cNvPr id="10" name="TextBox 9"/>
          <p:cNvSpPr txBox="1"/>
          <p:nvPr/>
        </p:nvSpPr>
        <p:spPr>
          <a:xfrm>
            <a:off x="335361" y="1841242"/>
            <a:ext cx="10225136" cy="5016758"/>
          </a:xfrm>
          <a:prstGeom prst="rect">
            <a:avLst/>
          </a:prstGeom>
          <a:noFill/>
        </p:spPr>
        <p:txBody>
          <a:bodyPr wrap="square" rtlCol="0">
            <a:spAutoFit/>
          </a:bodyPr>
          <a:lstStyle/>
          <a:p>
            <a:pPr marL="457200" indent="-457200">
              <a:buFont typeface="Wingdings" panose="05000000000000000000" pitchFamily="2" charset="2"/>
              <a:buChar char="q"/>
            </a:pPr>
            <a:r>
              <a:rPr lang="en-GB" sz="2500" dirty="0"/>
              <a:t>Read your instructions aloud. Are they </a:t>
            </a:r>
            <a:r>
              <a:rPr lang="en-GB" sz="2500" u="sng" dirty="0"/>
              <a:t>clear</a:t>
            </a:r>
            <a:r>
              <a:rPr lang="en-GB" sz="2500" dirty="0"/>
              <a:t> and </a:t>
            </a:r>
            <a:r>
              <a:rPr lang="en-GB" sz="2500" u="sng" dirty="0"/>
              <a:t>concise</a:t>
            </a:r>
            <a:r>
              <a:rPr lang="en-GB" sz="2500" dirty="0"/>
              <a:t>?</a:t>
            </a:r>
          </a:p>
          <a:p>
            <a:pPr marL="457200" indent="-457200">
              <a:buFont typeface="Wingdings" panose="05000000000000000000" pitchFamily="2" charset="2"/>
              <a:buChar char="q"/>
            </a:pPr>
            <a:r>
              <a:rPr lang="en-GB" sz="2500" dirty="0"/>
              <a:t>Look carefully at the different types of </a:t>
            </a:r>
            <a:r>
              <a:rPr lang="en-GB" sz="2500" u="sng" dirty="0"/>
              <a:t>punctuation</a:t>
            </a:r>
            <a:r>
              <a:rPr lang="en-GB" sz="2500" dirty="0"/>
              <a:t> in your writing. Is it placed and used </a:t>
            </a:r>
            <a:r>
              <a:rPr lang="en-GB" sz="2500" u="sng" dirty="0"/>
              <a:t>accurately</a:t>
            </a:r>
            <a:r>
              <a:rPr lang="en-GB" sz="2500" dirty="0"/>
              <a:t>? </a:t>
            </a:r>
          </a:p>
          <a:p>
            <a:pPr marL="457200" indent="-457200">
              <a:buFont typeface="Wingdings" panose="05000000000000000000" pitchFamily="2" charset="2"/>
              <a:buChar char="q"/>
            </a:pPr>
            <a:r>
              <a:rPr lang="en-GB" sz="2500" dirty="0"/>
              <a:t>Notice the </a:t>
            </a:r>
            <a:r>
              <a:rPr lang="en-GB" sz="2500" u="sng" dirty="0"/>
              <a:t>organisational devices</a:t>
            </a:r>
            <a:r>
              <a:rPr lang="en-GB" sz="2500" dirty="0"/>
              <a:t> you have used. Do they make your text easy to read and follow?</a:t>
            </a:r>
          </a:p>
          <a:p>
            <a:pPr marL="457200" indent="-457200">
              <a:buFont typeface="Wingdings" panose="05000000000000000000" pitchFamily="2" charset="2"/>
              <a:buChar char="q"/>
            </a:pPr>
            <a:r>
              <a:rPr lang="en-GB" sz="2500" dirty="0"/>
              <a:t>Identify the </a:t>
            </a:r>
            <a:r>
              <a:rPr lang="en-GB" sz="2500" u="sng" dirty="0"/>
              <a:t>key language</a:t>
            </a:r>
            <a:r>
              <a:rPr lang="en-GB" sz="2500" dirty="0"/>
              <a:t> in your writing. Have you chosen </a:t>
            </a:r>
            <a:r>
              <a:rPr lang="en-GB" sz="2500" u="sng" dirty="0"/>
              <a:t>precise</a:t>
            </a:r>
            <a:r>
              <a:rPr lang="en-GB" sz="2500" dirty="0"/>
              <a:t> words to make your meaning clear?</a:t>
            </a:r>
          </a:p>
          <a:p>
            <a:pPr marL="457200" indent="-457200">
              <a:buFont typeface="Wingdings" panose="05000000000000000000" pitchFamily="2" charset="2"/>
              <a:buChar char="q"/>
            </a:pPr>
            <a:r>
              <a:rPr lang="en-GB" sz="2500" dirty="0"/>
              <a:t>Read the whole text through. Does it </a:t>
            </a:r>
            <a:r>
              <a:rPr lang="en-GB" sz="2500" u="sng" dirty="0"/>
              <a:t>flow</a:t>
            </a:r>
            <a:r>
              <a:rPr lang="en-GB" sz="2500" dirty="0"/>
              <a:t>? Does it feel like </a:t>
            </a:r>
            <a:r>
              <a:rPr lang="en-GB" sz="2500" u="sng" dirty="0"/>
              <a:t>one piece of writing</a:t>
            </a:r>
            <a:r>
              <a:rPr lang="en-GB" sz="2500" dirty="0"/>
              <a:t>? If not, what could you </a:t>
            </a:r>
            <a:r>
              <a:rPr lang="en-GB" sz="2500" u="sng" dirty="0"/>
              <a:t>add or move</a:t>
            </a:r>
            <a:r>
              <a:rPr lang="en-GB" sz="2500" dirty="0"/>
              <a:t> to make it feel like one piece of writing?</a:t>
            </a:r>
          </a:p>
          <a:p>
            <a:pPr marL="457200" indent="-457200">
              <a:buFont typeface="Wingdings" panose="05000000000000000000" pitchFamily="2" charset="2"/>
              <a:buChar char="q"/>
            </a:pPr>
            <a:r>
              <a:rPr lang="en-GB" sz="2500" dirty="0"/>
              <a:t>Look at the types of sentences that you have used. Are they suitable for the text type?</a:t>
            </a:r>
          </a:p>
          <a:p>
            <a:pPr marL="457200" indent="-457200">
              <a:buFont typeface="Wingdings" panose="05000000000000000000" pitchFamily="2" charset="2"/>
              <a:buChar char="q"/>
            </a:pPr>
            <a:endParaRPr lang="en-GB" sz="2000" dirty="0">
              <a:solidFill>
                <a:schemeClr val="tx1">
                  <a:lumMod val="75000"/>
                  <a:lumOff val="25000"/>
                </a:schemeClr>
              </a:solidFill>
            </a:endParaRPr>
          </a:p>
        </p:txBody>
      </p:sp>
      <p:pic>
        <p:nvPicPr>
          <p:cNvPr id="6" name="Picture 2" descr="C:\Users\LUrquhart\AppData\Local\Microsoft\Windows\Temporary Internet Files\Content.IE5\9W3CON5K\big-tick[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76520" y="124975"/>
            <a:ext cx="1230945" cy="1196752"/>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415093985"/>
      </p:ext>
    </p:extLst>
  </p:cSld>
  <p:clrMapOvr>
    <a:masterClrMapping/>
  </p:clrMapOvr>
  <mc:AlternateContent xmlns:mc="http://schemas.openxmlformats.org/markup-compatibility/2006">
    <mc:Choice xmlns:p14="http://schemas.microsoft.com/office/powerpoint/2010/main" Requires="p14">
      <p:transition spd="slow" p14:dur="2000" advTm="86724"/>
    </mc:Choice>
    <mc:Fallback>
      <p:transition spd="slow" advTm="867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1805</TotalTime>
  <Words>793</Words>
  <Application>Microsoft Office PowerPoint</Application>
  <PresentationFormat>Widescreen</PresentationFormat>
  <Paragraphs>57</Paragraphs>
  <Slides>11</Slides>
  <Notes>2</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(Body)</vt:lpstr>
      <vt:lpstr>Comic Sans MS</vt:lpstr>
      <vt:lpstr>Wingdings</vt:lpstr>
      <vt:lpstr>Office Theme</vt:lpstr>
      <vt:lpstr>Maps as Story-Starters  </vt:lpstr>
      <vt:lpstr>   Cressida Cowell’s  Maps as Story-Starters   </vt:lpstr>
      <vt:lpstr>   Let’s look at the example maps shared again.   As we go through, note down any ideas that you could magpie to include in your own map.   </vt:lpstr>
      <vt:lpstr>PowerPoint Presentation</vt:lpstr>
      <vt:lpstr>PowerPoint Presentation</vt:lpstr>
      <vt:lpstr>PowerPoint Presentation</vt:lpstr>
      <vt:lpstr>PowerPoint Presentation</vt:lpstr>
      <vt:lpstr>Task 1: Instructions</vt:lpstr>
      <vt:lpstr>Task 1: Instructions</vt:lpstr>
      <vt:lpstr>PowerPoint Presentation</vt:lpstr>
      <vt:lpstr>Task 1: Instructions</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Mission: To create your own short story.</dc:title>
  <dc:creator>katie</dc:creator>
  <cp:lastModifiedBy>HomeUser</cp:lastModifiedBy>
  <cp:revision>99</cp:revision>
  <dcterms:created xsi:type="dcterms:W3CDTF">2021-01-12T22:38:11Z</dcterms:created>
  <dcterms:modified xsi:type="dcterms:W3CDTF">2021-03-02T13:24:49Z</dcterms:modified>
</cp:coreProperties>
</file>