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8" r:id="rId2"/>
    <p:sldId id="263" r:id="rId3"/>
    <p:sldId id="264" r:id="rId4"/>
    <p:sldId id="268" r:id="rId5"/>
    <p:sldId id="269" r:id="rId6"/>
    <p:sldId id="270" r:id="rId7"/>
    <p:sldId id="271" r:id="rId8"/>
    <p:sldId id="267" r:id="rId9"/>
  </p:sldIdLst>
  <p:sldSz cx="9144000" cy="6858000" type="screen4x3"/>
  <p:notesSz cx="6858000" cy="9144000"/>
  <p:embeddedFontLst>
    <p:embeddedFont>
      <p:font typeface="ChunkFive Roman" pitchFamily="2" charset="0"/>
      <p:regular r:id="rId12"/>
    </p:embeddedFont>
    <p:embeddedFont>
      <p:font typeface="Sassoon Infant Rg" panose="02000803050000020003" pitchFamily="2" charset="0"/>
      <p:regular r:id="rId13"/>
      <p:bold r:id="rId14"/>
      <p: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21A6F9"/>
    <a:srgbClr val="FFFEF8"/>
    <a:srgbClr val="80C1EB"/>
    <a:srgbClr val="ACDDFC"/>
    <a:srgbClr val="1C1C1C"/>
    <a:srgbClr val="2898A8"/>
    <a:srgbClr val="FEFBDA"/>
    <a:srgbClr val="FFFFE1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8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296" y="176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Sassoon Infant Rg" panose="02000503030000020003" pitchFamily="50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>
                <a:latin typeface="Sassoon Infant Rg" panose="02000503030000020003" pitchFamily="50" charset="0"/>
              </a:rPr>
              <a:t>18/01/2021</a:t>
            </a:fld>
            <a:endParaRPr lang="en-GB" dirty="0">
              <a:latin typeface="Sassoon Infant Rg" panose="02000503030000020003" pitchFamily="50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Sassoon Infant Rg" panose="02000503030000020003" pitchFamily="50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>
                <a:latin typeface="Sassoon Infant Rg" panose="02000503030000020003" pitchFamily="50" charset="0"/>
              </a:rPr>
              <a:t>‹#›</a:t>
            </a:fld>
            <a:endParaRPr lang="en-GB" dirty="0">
              <a:latin typeface="Sassoon Infant Rg" panose="0200050303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assoon Infant Rg" panose="02000503030000020003" pitchFamily="50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assoon Infant Rg" panose="02000503030000020003" pitchFamily="50" charset="0"/>
              </a:defRPr>
            </a:lvl1pPr>
          </a:lstStyle>
          <a:p>
            <a:fld id="{3D02C5D1-7818-41B5-ABAD-5E4B38A5388F}" type="datetimeFigureOut">
              <a:rPr lang="en-GB" smtClean="0"/>
              <a:pPr/>
              <a:t>18/01/2021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assoon Infant Rg" panose="02000503030000020003" pitchFamily="50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assoon Infant Rg" panose="02000503030000020003" pitchFamily="50" charset="0"/>
              </a:defRPr>
            </a:lvl1pPr>
          </a:lstStyle>
          <a:p>
            <a:fld id="{FA521341-850D-40E1-BB3D-87946DC9B06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assoon Infant Rg" panose="02000503030000020003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21341-850D-40E1-BB3D-87946DC9B06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18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18" name="Rounded Rectangle 17"/>
          <p:cNvSpPr/>
          <p:nvPr userDrawn="1"/>
        </p:nvSpPr>
        <p:spPr>
          <a:xfrm>
            <a:off x="760416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9" name="Rounded Rectangle 18"/>
          <p:cNvSpPr/>
          <p:nvPr userDrawn="1"/>
        </p:nvSpPr>
        <p:spPr>
          <a:xfrm>
            <a:off x="3337553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20" name="Rounded Rectangle 19"/>
          <p:cNvSpPr/>
          <p:nvPr userDrawn="1"/>
        </p:nvSpPr>
        <p:spPr>
          <a:xfrm>
            <a:off x="5914690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755650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9" name="Rounded Rectangle 8"/>
          <p:cNvSpPr/>
          <p:nvPr userDrawn="1"/>
        </p:nvSpPr>
        <p:spPr>
          <a:xfrm>
            <a:off x="3332787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5909924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755650" y="1500011"/>
            <a:ext cx="7623167" cy="967318"/>
          </a:xfrm>
          <a:prstGeom prst="roundRect">
            <a:avLst>
              <a:gd name="adj" fmla="val 1874"/>
            </a:avLst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 flipH="1">
            <a:off x="755648" y="2494138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 flipH="1">
            <a:off x="3337552" y="2494138"/>
            <a:ext cx="2464127" cy="1752600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 flipH="1">
            <a:off x="5909923" y="248161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 flipH="1">
            <a:off x="755647" y="434022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7"/>
          </p:nvPr>
        </p:nvSpPr>
        <p:spPr>
          <a:xfrm flipH="1">
            <a:off x="3337553" y="434022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8"/>
          </p:nvPr>
        </p:nvSpPr>
        <p:spPr>
          <a:xfrm flipH="1">
            <a:off x="5909924" y="4340225"/>
            <a:ext cx="2468893" cy="1752600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149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49" y="1513946"/>
            <a:ext cx="2997201" cy="4569354"/>
          </a:xfrm>
          <a:prstGeom prst="roundRect">
            <a:avLst>
              <a:gd name="adj" fmla="val 1874"/>
            </a:avLst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752850" y="4616560"/>
            <a:ext cx="2275417" cy="146674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752850" y="3066910"/>
            <a:ext cx="2275417" cy="14601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752850" y="1513945"/>
            <a:ext cx="2275417" cy="146342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6119282" y="4616560"/>
            <a:ext cx="2275417" cy="14667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6119282" y="3066910"/>
            <a:ext cx="2275417" cy="146011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6119282" y="1513945"/>
            <a:ext cx="2275417" cy="14634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 flipH="1">
            <a:off x="3752849" y="1513944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 flipH="1">
            <a:off x="6117162" y="1513943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 flipH="1">
            <a:off x="3765547" y="3059085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 flipH="1">
            <a:off x="6117162" y="3062996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7"/>
          </p:nvPr>
        </p:nvSpPr>
        <p:spPr>
          <a:xfrm flipH="1">
            <a:off x="3752849" y="4612048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8"/>
          </p:nvPr>
        </p:nvSpPr>
        <p:spPr>
          <a:xfrm flipH="1">
            <a:off x="6117162" y="4616560"/>
            <a:ext cx="2275416" cy="1463427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6887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Sassoon Infant Rg" panose="02000503030000020003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Sassoon Infant Rg" panose="02000503030000020003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Statement 1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  <a:p>
            <a:r>
              <a:rPr lang="en-GB" dirty="0"/>
              <a:t>Statement 2</a:t>
            </a:r>
          </a:p>
          <a:p>
            <a:pPr lvl="1"/>
            <a:r>
              <a:rPr lang="en-GB" dirty="0"/>
              <a:t>Sub statement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Sassoon Infant Rg" panose="02000503030000020003" pitchFamily="50" charset="0"/>
              </a:rPr>
              <a:t>Statement 1 Lorem ipsum </a:t>
            </a:r>
            <a:r>
              <a:rPr lang="en-GB" dirty="0" err="1">
                <a:latin typeface="Sassoon Infant Rg" panose="02000503030000020003" pitchFamily="50" charset="0"/>
              </a:rPr>
              <a:t>dolor</a:t>
            </a:r>
            <a:r>
              <a:rPr lang="en-GB" dirty="0">
                <a:latin typeface="Sassoon Infant Rg" panose="02000503030000020003" pitchFamily="50" charset="0"/>
              </a:rPr>
              <a:t> sit </a:t>
            </a:r>
            <a:r>
              <a:rPr lang="en-GB" dirty="0" err="1">
                <a:latin typeface="Sassoon Infant Rg" panose="02000503030000020003" pitchFamily="50" charset="0"/>
              </a:rPr>
              <a:t>amet</a:t>
            </a:r>
            <a:r>
              <a:rPr lang="en-GB" dirty="0">
                <a:latin typeface="Sassoon Infant Rg" panose="02000503030000020003" pitchFamily="50" charset="0"/>
              </a:rPr>
              <a:t>, </a:t>
            </a:r>
            <a:r>
              <a:rPr lang="en-GB" dirty="0" err="1">
                <a:latin typeface="Sassoon Infant Rg" panose="02000503030000020003" pitchFamily="50" charset="0"/>
              </a:rPr>
              <a:t>consectetur</a:t>
            </a:r>
            <a:r>
              <a:rPr lang="en-GB" dirty="0">
                <a:latin typeface="Sassoon Infant Rg" panose="02000503030000020003" pitchFamily="50" charset="0"/>
              </a:rPr>
              <a:t> </a:t>
            </a:r>
            <a:r>
              <a:rPr lang="en-GB" dirty="0" err="1">
                <a:latin typeface="Sassoon Infant Rg" panose="02000503030000020003" pitchFamily="50" charset="0"/>
              </a:rPr>
              <a:t>adipiscing</a:t>
            </a:r>
            <a:r>
              <a:rPr lang="en-GB" dirty="0">
                <a:latin typeface="Sassoon Infant Rg" panose="02000503030000020003" pitchFamily="50" charset="0"/>
              </a:rPr>
              <a:t> </a:t>
            </a:r>
            <a:r>
              <a:rPr lang="en-GB" dirty="0" err="1">
                <a:latin typeface="Sassoon Infant Rg" panose="02000503030000020003" pitchFamily="50" charset="0"/>
              </a:rPr>
              <a:t>elit</a:t>
            </a:r>
            <a:r>
              <a:rPr lang="en-GB" dirty="0">
                <a:latin typeface="Sassoon Infant Rg" panose="02000503030000020003" pitchFamily="50" charset="0"/>
              </a:rPr>
              <a:t>.</a:t>
            </a:r>
          </a:p>
          <a:p>
            <a:r>
              <a:rPr lang="en-GB" dirty="0">
                <a:latin typeface="Sassoon Infant Rg" panose="02000503030000020003" pitchFamily="50" charset="0"/>
              </a:rPr>
              <a:t>Statement 2</a:t>
            </a:r>
          </a:p>
          <a:p>
            <a:pPr lvl="1"/>
            <a:r>
              <a:rPr lang="en-GB" dirty="0">
                <a:latin typeface="Sassoon Infant Rg" panose="02000503030000020003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Content Placeholder 11"/>
          <p:cNvSpPr>
            <a:spLocks noGrp="1"/>
          </p:cNvSpPr>
          <p:nvPr>
            <p:ph idx="1"/>
          </p:nvPr>
        </p:nvSpPr>
        <p:spPr>
          <a:xfrm>
            <a:off x="755651" y="1513946"/>
            <a:ext cx="7632700" cy="4578880"/>
          </a:xfrm>
        </p:spPr>
        <p:txBody>
          <a:bodyPr lIns="0" tIns="0" rIns="0" bIns="0"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7197" y="1513944"/>
            <a:ext cx="8220075" cy="488209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513945"/>
            <a:ext cx="8220075" cy="4882093"/>
          </a:xfrm>
          <a:prstGeom prst="roundRect">
            <a:avLst>
              <a:gd name="adj" fmla="val 1874"/>
            </a:avLst>
          </a:prstGeom>
        </p:spPr>
        <p:txBody>
          <a:bodyPr tIns="252000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133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55650" y="1513944"/>
            <a:ext cx="7632700" cy="45788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FFFFFF"/>
              </a:solidFill>
              <a:latin typeface="Sassoon Infant Rg" panose="02000503030000020003" pitchFamily="50" charset="0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4002736" y="1738841"/>
            <a:ext cx="4189074" cy="4129086"/>
            <a:chOff x="4002736" y="1755885"/>
            <a:chExt cx="4189074" cy="4129086"/>
          </a:xfrm>
        </p:grpSpPr>
        <p:sp>
          <p:nvSpPr>
            <p:cNvPr id="9" name="Oval 8"/>
            <p:cNvSpPr/>
            <p:nvPr userDrawn="1"/>
          </p:nvSpPr>
          <p:spPr bwMode="auto">
            <a:xfrm>
              <a:off x="4002736" y="1755885"/>
              <a:ext cx="1998662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/>
              <a:endParaRPr lang="en-US" dirty="0">
                <a:solidFill>
                  <a:sysClr val="windowText" lastClr="000000"/>
                </a:solidFill>
                <a:latin typeface="Sassoon Infant Rg" panose="02000503030000020003" pitchFamily="50" charset="0"/>
              </a:endParaRPr>
            </a:p>
          </p:txBody>
        </p:sp>
        <p:sp>
          <p:nvSpPr>
            <p:cNvPr id="11" name="Oval 10"/>
            <p:cNvSpPr/>
            <p:nvPr userDrawn="1"/>
          </p:nvSpPr>
          <p:spPr bwMode="auto">
            <a:xfrm>
              <a:off x="6193147" y="1755885"/>
              <a:ext cx="1998663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/>
              <a:endParaRPr lang="en-US" dirty="0">
                <a:solidFill>
                  <a:sysClr val="windowText" lastClr="000000"/>
                </a:solidFill>
                <a:latin typeface="Sassoon Infant Rg" panose="02000503030000020003" pitchFamily="50" charset="0"/>
              </a:endParaRPr>
            </a:p>
          </p:txBody>
        </p:sp>
        <p:sp>
          <p:nvSpPr>
            <p:cNvPr id="12" name="Oval 11"/>
            <p:cNvSpPr/>
            <p:nvPr userDrawn="1"/>
          </p:nvSpPr>
          <p:spPr bwMode="auto">
            <a:xfrm>
              <a:off x="6193147" y="3886309"/>
              <a:ext cx="1997075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/>
              <a:endParaRPr lang="en-US" dirty="0">
                <a:solidFill>
                  <a:sysClr val="windowText" lastClr="000000"/>
                </a:solidFill>
                <a:latin typeface="Sassoon Infant Rg" panose="02000503030000020003" pitchFamily="50" charset="0"/>
              </a:endParaRPr>
            </a:p>
          </p:txBody>
        </p:sp>
        <p:sp>
          <p:nvSpPr>
            <p:cNvPr id="13" name="Oval 12"/>
            <p:cNvSpPr/>
            <p:nvPr userDrawn="1"/>
          </p:nvSpPr>
          <p:spPr bwMode="auto">
            <a:xfrm>
              <a:off x="4002736" y="3886309"/>
              <a:ext cx="1998663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/>
              <a:endParaRPr lang="en-US" dirty="0">
                <a:solidFill>
                  <a:sysClr val="windowText" lastClr="000000"/>
                </a:solidFill>
                <a:latin typeface="Sassoon Infant Rg" panose="02000503030000020003" pitchFamily="50" charset="0"/>
              </a:endParaRPr>
            </a:p>
          </p:txBody>
        </p:sp>
      </p:grpSp>
      <p:sp>
        <p:nvSpPr>
          <p:cNvPr id="14" name="Content Placeholder 2"/>
          <p:cNvSpPr>
            <a:spLocks noGrp="1"/>
          </p:cNvSpPr>
          <p:nvPr userDrawn="1">
            <p:ph idx="1"/>
          </p:nvPr>
        </p:nvSpPr>
        <p:spPr>
          <a:xfrm>
            <a:off x="755650" y="1513944"/>
            <a:ext cx="3048958" cy="4578882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 userDrawn="1">
            <p:ph idx="10"/>
          </p:nvPr>
        </p:nvSpPr>
        <p:spPr>
          <a:xfrm>
            <a:off x="4012772" y="1736724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1"/>
          </p:nvPr>
        </p:nvSpPr>
        <p:spPr>
          <a:xfrm>
            <a:off x="6197375" y="1736724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4012772" y="3868603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197375" y="3868603"/>
            <a:ext cx="1980159" cy="199707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75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60233" y="1513945"/>
            <a:ext cx="3691606" cy="4578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750885" y="1513945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750885" y="2678233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750885" y="3842521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750885" y="5006809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660233" y="1513945"/>
            <a:ext cx="3691606" cy="4578879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1"/>
          </p:nvPr>
        </p:nvSpPr>
        <p:spPr>
          <a:xfrm>
            <a:off x="754587" y="1513946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2"/>
          </p:nvPr>
        </p:nvSpPr>
        <p:spPr>
          <a:xfrm>
            <a:off x="754587" y="2678233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3"/>
          </p:nvPr>
        </p:nvSpPr>
        <p:spPr>
          <a:xfrm>
            <a:off x="754587" y="3842520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4"/>
          </p:nvPr>
        </p:nvSpPr>
        <p:spPr>
          <a:xfrm>
            <a:off x="754587" y="5006808"/>
            <a:ext cx="3821115" cy="1086016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618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895600" y="1513944"/>
            <a:ext cx="5492750" cy="2879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55650" y="4481513"/>
            <a:ext cx="7632700" cy="1611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55650" y="1513944"/>
            <a:ext cx="2036763" cy="2879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750884" y="1513945"/>
            <a:ext cx="2041529" cy="287933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2895600" y="1513946"/>
            <a:ext cx="5492750" cy="2879334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750884" y="4481512"/>
            <a:ext cx="7637466" cy="1611312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56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55650" y="1513945"/>
            <a:ext cx="2852738" cy="45788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683001" y="4614279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683001" y="1519198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3683001" y="3066739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3682999" y="1513946"/>
            <a:ext cx="4705349" cy="1483798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3682999" y="3061487"/>
            <a:ext cx="4705349" cy="1483798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3682999" y="4609027"/>
            <a:ext cx="4705349" cy="1483798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>
            <a:off x="755651" y="1513946"/>
            <a:ext cx="2852738" cy="4578879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762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12104" y="1513946"/>
            <a:ext cx="3776245" cy="28158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55650" y="4418013"/>
            <a:ext cx="7632700" cy="16748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55650" y="1513945"/>
            <a:ext cx="1835150" cy="28158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2683877" y="1513945"/>
            <a:ext cx="1835150" cy="28158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612104" y="1513946"/>
            <a:ext cx="3776245" cy="2815834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 flipH="1">
            <a:off x="755651" y="1513945"/>
            <a:ext cx="1835149" cy="281583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>
            <a:off x="755650" y="4418012"/>
            <a:ext cx="7632699" cy="1674812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 flipH="1">
            <a:off x="2683877" y="1513945"/>
            <a:ext cx="1835149" cy="2815835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84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03238" y="2502606"/>
            <a:ext cx="8137525" cy="25876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tx1"/>
              </a:solidFill>
              <a:latin typeface="Sassoon Infant Rg" panose="02000503030000020003" pitchFamily="50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5650" y="1500011"/>
            <a:ext cx="7623167" cy="967318"/>
          </a:xfrm>
          <a:prstGeom prst="roundRect">
            <a:avLst>
              <a:gd name="adj" fmla="val 1874"/>
            </a:avLst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760416" y="5125507"/>
            <a:ext cx="7623167" cy="967318"/>
          </a:xfrm>
          <a:prstGeom prst="roundRect">
            <a:avLst>
              <a:gd name="adj" fmla="val 1874"/>
            </a:avLst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 flipH="1">
            <a:off x="503236" y="2502605"/>
            <a:ext cx="8137526" cy="2587626"/>
          </a:xfrm>
          <a:prstGeom prst="roundRect">
            <a:avLst>
              <a:gd name="adj" fmla="val 1874"/>
            </a:avLst>
          </a:prstGeom>
        </p:spPr>
        <p:txBody>
          <a:bodyPr tIns="252000"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360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5" r:id="rId3"/>
    <p:sldLayoutId id="2147483672" r:id="rId4"/>
    <p:sldLayoutId id="2147483671" r:id="rId5"/>
    <p:sldLayoutId id="2147483667" r:id="rId6"/>
    <p:sldLayoutId id="2147483668" r:id="rId7"/>
    <p:sldLayoutId id="2147483669" r:id="rId8"/>
    <p:sldLayoutId id="2147483670" r:id="rId9"/>
    <p:sldLayoutId id="2147483673" r:id="rId10"/>
    <p:sldLayoutId id="2147483674" r:id="rId11"/>
    <p:sldLayoutId id="2147483663" r:id="rId12"/>
    <p:sldLayoutId id="214748366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Rg" panose="0200050303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6301" y="2580361"/>
            <a:ext cx="77035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ChunkFive Roman" panose="00000500000000000000" pitchFamily="50" charset="0"/>
              </a:rPr>
              <a:t>Multiplication Using a Number Line</a:t>
            </a:r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Sassoon Infant Rg" panose="02000503030000020003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Sassoon Infant Rg" panose="02000503030000020003" pitchFamily="50" charset="0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Sassoon Infant Rg" panose="02000503030000020003" pitchFamily="50" charset="0"/>
              </a:rPr>
              <a:t>Learning Objective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496807"/>
            <a:ext cx="7886700" cy="800122"/>
          </a:xfrm>
        </p:spPr>
        <p:txBody>
          <a:bodyPr>
            <a:normAutofit/>
          </a:bodyPr>
          <a:lstStyle/>
          <a:p>
            <a:r>
              <a:rPr lang="en-US" dirty="0"/>
              <a:t> I can use a number line for multiplication.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4273411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Know that multiplication is repeated addition</a:t>
            </a:r>
          </a:p>
          <a:p>
            <a:r>
              <a:rPr lang="en-US" dirty="0"/>
              <a:t>Know some of the language of multiplication - lots of, times, sets of</a:t>
            </a:r>
            <a:r>
              <a:rPr lang="is-I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Lines and Multiplication</a:t>
            </a:r>
            <a:endParaRPr lang="en-GB" dirty="0"/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755651" y="1778696"/>
            <a:ext cx="7632700" cy="410118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/>
              <a:t>Number lines can be used to help with multiplication.</a:t>
            </a:r>
          </a:p>
          <a:p>
            <a:pPr algn="ctr">
              <a:lnSpc>
                <a:spcPct val="150000"/>
              </a:lnSpc>
            </a:pPr>
            <a:r>
              <a:rPr lang="en-GB" sz="2000" dirty="0"/>
              <a:t>A teacher has four packets of pens. </a:t>
            </a:r>
          </a:p>
          <a:p>
            <a:pPr algn="ctr">
              <a:lnSpc>
                <a:spcPct val="150000"/>
              </a:lnSpc>
            </a:pPr>
            <a:r>
              <a:rPr lang="en-GB" sz="2000" dirty="0"/>
              <a:t>There are six pens in each packet.</a:t>
            </a:r>
          </a:p>
          <a:p>
            <a:pPr algn="ctr">
              <a:lnSpc>
                <a:spcPct val="150000"/>
              </a:lnSpc>
            </a:pPr>
            <a:r>
              <a:rPr lang="en-US" sz="2000" dirty="0"/>
              <a:t>How many pens are there altogether?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00B050"/>
                </a:solidFill>
              </a:rPr>
              <a:t>4 x 6 = ?</a:t>
            </a:r>
            <a:endParaRPr lang="en-US" sz="2000" b="1" dirty="0">
              <a:solidFill>
                <a:srgbClr val="00B05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dirty="0"/>
              <a:t>This can be shown on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679838" y="1871460"/>
            <a:ext cx="7806093" cy="3715148"/>
          </a:xfrm>
          <a:prstGeom prst="rect">
            <a:avLst/>
          </a:prstGeom>
          <a:solidFill>
            <a:schemeClr val="bg1"/>
          </a:solidFill>
          <a:ln w="57150">
            <a:solidFill>
              <a:srgbClr val="21A6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755651" y="740004"/>
            <a:ext cx="7632700" cy="1564786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4 x 6 = ?</a:t>
            </a:r>
          </a:p>
          <a:p>
            <a:pPr algn="ctr"/>
            <a:r>
              <a:rPr lang="en-US" sz="2800" dirty="0">
                <a:solidFill>
                  <a:schemeClr val="tx1"/>
                </a:solidFill>
              </a:rPr>
              <a:t>There are 4 groups of 6.</a:t>
            </a:r>
          </a:p>
        </p:txBody>
      </p:sp>
      <p:sp>
        <p:nvSpPr>
          <p:cNvPr id="4" name="Content Placeholder 21"/>
          <p:cNvSpPr txBox="1">
            <a:spLocks/>
          </p:cNvSpPr>
          <p:nvPr/>
        </p:nvSpPr>
        <p:spPr>
          <a:xfrm>
            <a:off x="755651" y="5686951"/>
            <a:ext cx="7632700" cy="300625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  <a:latin typeface="Sassoon Infant Rg" panose="02000503030000020003" pitchFamily="50" charset="0"/>
              </a:rPr>
              <a:t>There are 24 pens.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896710" y="1938556"/>
            <a:ext cx="7372350" cy="3493793"/>
            <a:chOff x="896710" y="1938556"/>
            <a:chExt cx="7372350" cy="3493793"/>
          </a:xfrm>
        </p:grpSpPr>
        <p:grpSp>
          <p:nvGrpSpPr>
            <p:cNvPr id="56" name="Group 55"/>
            <p:cNvGrpSpPr/>
            <p:nvPr/>
          </p:nvGrpSpPr>
          <p:grpSpPr>
            <a:xfrm>
              <a:off x="896710" y="3498899"/>
              <a:ext cx="7372350" cy="1933450"/>
              <a:chOff x="896710" y="3681435"/>
              <a:chExt cx="7372350" cy="193345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3681435"/>
                <a:ext cx="1725295" cy="706180"/>
              </a:xfrm>
              <a:prstGeom prst="rect">
                <a:avLst/>
              </a:prstGeom>
            </p:spPr>
          </p:pic>
          <p:grpSp>
            <p:nvGrpSpPr>
              <p:cNvPr id="10" name="Group 9"/>
              <p:cNvGrpSpPr/>
              <p:nvPr/>
            </p:nvGrpSpPr>
            <p:grpSpPr>
              <a:xfrm>
                <a:off x="1052604" y="4461362"/>
                <a:ext cx="6920992" cy="660887"/>
                <a:chOff x="1270319" y="3708624"/>
                <a:chExt cx="6920992" cy="660887"/>
              </a:xfrm>
            </p:grpSpPr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75081" y="3708624"/>
                  <a:ext cx="6916230" cy="343757"/>
                </a:xfrm>
                <a:prstGeom prst="rect">
                  <a:avLst/>
                </a:prstGeom>
              </p:spPr>
            </p:pic>
            <p:pic>
              <p:nvPicPr>
                <p:cNvPr id="13" name="Picture 1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1270319" y="4025754"/>
                  <a:ext cx="6916230" cy="343757"/>
                </a:xfrm>
                <a:prstGeom prst="rect">
                  <a:avLst/>
                </a:prstGeom>
              </p:spPr>
            </p:pic>
          </p:grpSp>
          <p:sp>
            <p:nvSpPr>
              <p:cNvPr id="11" name="TextBox 10"/>
              <p:cNvSpPr txBox="1"/>
              <p:nvPr/>
            </p:nvSpPr>
            <p:spPr>
              <a:xfrm>
                <a:off x="896710" y="5245553"/>
                <a:ext cx="4381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0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630260" y="5245553"/>
                <a:ext cx="4381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6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363810" y="5245553"/>
                <a:ext cx="4381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12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97360" y="5245553"/>
                <a:ext cx="4381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18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830910" y="5245553"/>
                <a:ext cx="4381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24</a:t>
                </a:r>
              </a:p>
            </p:txBody>
          </p:sp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8065" y="3729060"/>
                <a:ext cx="1725295" cy="70618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90" y="3729060"/>
                <a:ext cx="1725295" cy="70618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24690" y="3719535"/>
                <a:ext cx="1725295" cy="706180"/>
              </a:xfrm>
              <a:prstGeom prst="rect">
                <a:avLst/>
              </a:prstGeom>
            </p:spPr>
          </p:pic>
        </p:grpSp>
        <p:sp>
          <p:nvSpPr>
            <p:cNvPr id="26" name="TextBox 25"/>
            <p:cNvSpPr txBox="1"/>
            <p:nvPr/>
          </p:nvSpPr>
          <p:spPr>
            <a:xfrm>
              <a:off x="1700937" y="3203293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91637" y="3203293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15662" y="3203293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968262" y="3203293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976440" y="1938556"/>
              <a:ext cx="1846334" cy="1475140"/>
              <a:chOff x="433987" y="2053082"/>
              <a:chExt cx="1846334" cy="1475140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240804"/>
                <a:ext cx="85765" cy="1103071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043" y="2080550"/>
                <a:ext cx="1018337" cy="1440129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6710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2560" y="2060625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3987" y="2060625"/>
                <a:ext cx="1037761" cy="1467597"/>
              </a:xfrm>
              <a:prstGeom prst="rect">
                <a:avLst/>
              </a:prstGeom>
            </p:spPr>
          </p:pic>
        </p:grpSp>
        <p:grpSp>
          <p:nvGrpSpPr>
            <p:cNvPr id="35" name="Group 34"/>
            <p:cNvGrpSpPr/>
            <p:nvPr/>
          </p:nvGrpSpPr>
          <p:grpSpPr>
            <a:xfrm>
              <a:off x="2716713" y="1938556"/>
              <a:ext cx="1846334" cy="1475140"/>
              <a:chOff x="433987" y="2053082"/>
              <a:chExt cx="1846334" cy="1475140"/>
            </a:xfrm>
          </p:grpSpPr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240804"/>
                <a:ext cx="85765" cy="1103071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043" y="2080550"/>
                <a:ext cx="1018337" cy="1440129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6710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2560" y="2060625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3987" y="2060625"/>
                <a:ext cx="1037761" cy="1467597"/>
              </a:xfrm>
              <a:prstGeom prst="rect">
                <a:avLst/>
              </a:prstGeom>
            </p:spPr>
          </p:pic>
        </p:grpSp>
        <p:grpSp>
          <p:nvGrpSpPr>
            <p:cNvPr id="42" name="Group 41"/>
            <p:cNvGrpSpPr/>
            <p:nvPr/>
          </p:nvGrpSpPr>
          <p:grpSpPr>
            <a:xfrm>
              <a:off x="4456986" y="1938556"/>
              <a:ext cx="1846334" cy="1475140"/>
              <a:chOff x="433987" y="2053082"/>
              <a:chExt cx="1846334" cy="1475140"/>
            </a:xfrm>
          </p:grpSpPr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240804"/>
                <a:ext cx="85765" cy="1103071"/>
              </a:xfrm>
              <a:prstGeom prst="rect">
                <a:avLst/>
              </a:prstGeom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043" y="2080550"/>
                <a:ext cx="1018337" cy="1440129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6710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2560" y="2060625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3987" y="2060625"/>
                <a:ext cx="1037761" cy="1467597"/>
              </a:xfrm>
              <a:prstGeom prst="rect">
                <a:avLst/>
              </a:prstGeom>
            </p:spPr>
          </p:pic>
        </p:grpSp>
        <p:grpSp>
          <p:nvGrpSpPr>
            <p:cNvPr id="49" name="Group 48"/>
            <p:cNvGrpSpPr/>
            <p:nvPr/>
          </p:nvGrpSpPr>
          <p:grpSpPr>
            <a:xfrm>
              <a:off x="6197260" y="1938556"/>
              <a:ext cx="1846334" cy="1475140"/>
              <a:chOff x="433987" y="2053082"/>
              <a:chExt cx="1846334" cy="1475140"/>
            </a:xfrm>
          </p:grpSpPr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240804"/>
                <a:ext cx="85765" cy="1103071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043" y="2080550"/>
                <a:ext cx="1018337" cy="1440129"/>
              </a:xfrm>
              <a:prstGeom prst="rect">
                <a:avLst/>
              </a:prstGeom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6710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65" y="2053082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2560" y="2060625"/>
                <a:ext cx="1037761" cy="1467597"/>
              </a:xfrm>
              <a:prstGeom prst="rect">
                <a:avLst/>
              </a:prstGeom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3987" y="2060625"/>
                <a:ext cx="1037761" cy="14675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4214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126"/>
          <p:cNvSpPr/>
          <p:nvPr/>
        </p:nvSpPr>
        <p:spPr>
          <a:xfrm>
            <a:off x="686721" y="2140142"/>
            <a:ext cx="7806093" cy="3175365"/>
          </a:xfrm>
          <a:prstGeom prst="rect">
            <a:avLst/>
          </a:prstGeom>
          <a:solidFill>
            <a:schemeClr val="bg1"/>
          </a:solidFill>
          <a:ln w="5715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755651" y="734004"/>
            <a:ext cx="7632700" cy="831588"/>
          </a:xfrm>
        </p:spPr>
        <p:txBody>
          <a:bodyPr>
            <a:noAutofit/>
          </a:bodyPr>
          <a:lstStyle/>
          <a:p>
            <a:pPr algn="ctr"/>
            <a:r>
              <a:rPr lang="en-US" sz="2000" dirty="0"/>
              <a:t>In a PE lesson, a class of children is split into seven groups of three children. How many children are there in the class?</a:t>
            </a:r>
          </a:p>
          <a:p>
            <a:pPr algn="ctr"/>
            <a:r>
              <a:rPr lang="en-US" sz="2800" dirty="0"/>
              <a:t>7 x 3 = ?</a:t>
            </a:r>
          </a:p>
        </p:txBody>
      </p:sp>
      <p:sp>
        <p:nvSpPr>
          <p:cNvPr id="4" name="Content Placeholder 21"/>
          <p:cNvSpPr txBox="1">
            <a:spLocks/>
          </p:cNvSpPr>
          <p:nvPr/>
        </p:nvSpPr>
        <p:spPr>
          <a:xfrm>
            <a:off x="755651" y="5667929"/>
            <a:ext cx="7632700" cy="300625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latin typeface="Sassoon Infant Rg" panose="02000503030000020003" pitchFamily="50" charset="0"/>
              </a:rPr>
              <a:t>There are 21 children.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98530" y="2519178"/>
            <a:ext cx="7882681" cy="2417292"/>
            <a:chOff x="755651" y="2351543"/>
            <a:chExt cx="7882681" cy="241729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839" y="3462536"/>
              <a:ext cx="1092325" cy="447099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911840" y="3951467"/>
              <a:ext cx="7476511" cy="424614"/>
              <a:chOff x="1114425" y="3845974"/>
              <a:chExt cx="7282979" cy="413623"/>
            </a:xfrm>
          </p:grpSpPr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4425" y="3845974"/>
                <a:ext cx="4173821" cy="207451"/>
              </a:xfrm>
              <a:prstGeom prst="rect">
                <a:avLst/>
              </a:prstGeom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1114425" y="4052146"/>
                <a:ext cx="4173821" cy="207451"/>
              </a:xfrm>
              <a:prstGeom prst="rect">
                <a:avLst/>
              </a:prstGeom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3584" y="3845974"/>
                <a:ext cx="4173820" cy="207451"/>
              </a:xfrm>
              <a:prstGeom prst="rect">
                <a:avLst/>
              </a:prstGeom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4223584" y="4052146"/>
                <a:ext cx="4173820" cy="207451"/>
              </a:xfrm>
              <a:prstGeom prst="rect">
                <a:avLst/>
              </a:prstGeom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755651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64999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6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19673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9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38926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810325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3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74347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12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029021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15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083695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18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138372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21</a:t>
              </a:r>
            </a:p>
          </p:txBody>
        </p: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4164" y="3462536"/>
              <a:ext cx="1092325" cy="447099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3940" y="3462536"/>
              <a:ext cx="1092325" cy="447099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9300" y="3462536"/>
              <a:ext cx="1092325" cy="447099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1625" y="3462536"/>
              <a:ext cx="1092325" cy="447099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1401" y="3462536"/>
              <a:ext cx="1092325" cy="447099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726" y="3462536"/>
              <a:ext cx="1092325" cy="447099"/>
            </a:xfrm>
            <a:prstGeom prst="rect">
              <a:avLst/>
            </a:prstGeom>
          </p:spPr>
        </p:pic>
        <p:sp>
          <p:nvSpPr>
            <p:cNvPr id="78" name="TextBox 77"/>
            <p:cNvSpPr txBox="1"/>
            <p:nvPr/>
          </p:nvSpPr>
          <p:spPr>
            <a:xfrm>
              <a:off x="2327185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418265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467662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499606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629763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759920" y="3134018"/>
              <a:ext cx="438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+3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092129" y="2351543"/>
              <a:ext cx="731743" cy="706343"/>
              <a:chOff x="1017006" y="2300933"/>
              <a:chExt cx="731743" cy="706343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2180388" y="2351543"/>
              <a:ext cx="731743" cy="706343"/>
              <a:chOff x="1017006" y="2300933"/>
              <a:chExt cx="731743" cy="706343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3254230" y="2351543"/>
              <a:ext cx="731743" cy="706343"/>
              <a:chOff x="1017006" y="2300933"/>
              <a:chExt cx="731743" cy="706343"/>
            </a:xfrm>
          </p:grpSpPr>
          <p:sp>
            <p:nvSpPr>
              <p:cNvPr id="108" name="Oval 107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>
              <a:off x="4309590" y="2351543"/>
              <a:ext cx="731743" cy="706343"/>
              <a:chOff x="1017006" y="2300933"/>
              <a:chExt cx="731743" cy="706343"/>
            </a:xfrm>
          </p:grpSpPr>
          <p:sp>
            <p:nvSpPr>
              <p:cNvPr id="112" name="Oval 111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5401915" y="2351543"/>
              <a:ext cx="731743" cy="706343"/>
              <a:chOff x="1017006" y="2300933"/>
              <a:chExt cx="731743" cy="706343"/>
            </a:xfrm>
          </p:grpSpPr>
          <p:sp>
            <p:nvSpPr>
              <p:cNvPr id="116" name="Oval 115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6471691" y="2351543"/>
              <a:ext cx="731743" cy="706343"/>
              <a:chOff x="1017006" y="2300933"/>
              <a:chExt cx="731743" cy="706343"/>
            </a:xfrm>
          </p:grpSpPr>
          <p:sp>
            <p:nvSpPr>
              <p:cNvPr id="120" name="Oval 119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7564016" y="2351543"/>
              <a:ext cx="731743" cy="706343"/>
              <a:chOff x="1017006" y="2300933"/>
              <a:chExt cx="731743" cy="706343"/>
            </a:xfrm>
          </p:grpSpPr>
          <p:sp>
            <p:nvSpPr>
              <p:cNvPr id="124" name="Oval 123"/>
              <p:cNvSpPr/>
              <p:nvPr/>
            </p:nvSpPr>
            <p:spPr>
              <a:xfrm>
                <a:off x="1017006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394828" y="2653355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1205917" y="2300933"/>
                <a:ext cx="353921" cy="353921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8024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822326" y="2023095"/>
            <a:ext cx="7499349" cy="2641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755651" y="786063"/>
            <a:ext cx="7632700" cy="831588"/>
          </a:xfrm>
        </p:spPr>
        <p:txBody>
          <a:bodyPr>
            <a:noAutofit/>
          </a:bodyPr>
          <a:lstStyle/>
          <a:p>
            <a:pPr algn="ctr"/>
            <a:r>
              <a:rPr lang="en-US" sz="2000" dirty="0"/>
              <a:t>Use a number line to multiply by two-digit numbers. </a:t>
            </a:r>
          </a:p>
          <a:p>
            <a:pPr algn="ctr"/>
            <a:r>
              <a:rPr lang="en-US" sz="2800" dirty="0"/>
              <a:t>6 x 13</a:t>
            </a:r>
          </a:p>
        </p:txBody>
      </p:sp>
      <p:sp>
        <p:nvSpPr>
          <p:cNvPr id="4" name="Content Placeholder 21"/>
          <p:cNvSpPr txBox="1">
            <a:spLocks/>
          </p:cNvSpPr>
          <p:nvPr/>
        </p:nvSpPr>
        <p:spPr>
          <a:xfrm>
            <a:off x="755651" y="5081460"/>
            <a:ext cx="7632700" cy="870540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latin typeface="Sassoon Infant Rg" panose="02000503030000020003" pitchFamily="50" charset="0"/>
              </a:rPr>
              <a:t>6 multiplied by 10, then 6 multiplied by 3, equals 78.</a:t>
            </a:r>
          </a:p>
          <a:p>
            <a:pPr algn="ctr"/>
            <a:r>
              <a:rPr lang="en-US" sz="2800" dirty="0">
                <a:latin typeface="Sassoon Infant Rg" panose="02000503030000020003" pitchFamily="50" charset="0"/>
              </a:rPr>
              <a:t>6 x 13 = 78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28989" y="2230958"/>
            <a:ext cx="6882824" cy="2029877"/>
            <a:chOff x="1162625" y="2738958"/>
            <a:chExt cx="6882824" cy="202987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5106" y="3414782"/>
              <a:ext cx="1025098" cy="40853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2645923" y="2738958"/>
              <a:ext cx="621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+60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62625" y="4364967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0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479047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60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31391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66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545489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78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873" y="3851895"/>
              <a:ext cx="6492253" cy="478537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6399" y="3414782"/>
              <a:ext cx="1025098" cy="408538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029" y="3414782"/>
              <a:ext cx="1025098" cy="4085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7923" y="3202894"/>
              <a:ext cx="3377184" cy="614466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>
              <a:off x="6511517" y="4399503"/>
              <a:ext cx="499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72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277110" y="3501875"/>
              <a:ext cx="1442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6 × 10 = 60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857079" y="2967914"/>
              <a:ext cx="621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934536" y="2967914"/>
              <a:ext cx="621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995002" y="2967914"/>
              <a:ext cx="621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+6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4276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Task</a:t>
            </a:r>
          </a:p>
        </p:txBody>
      </p:sp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755651" y="3154855"/>
            <a:ext cx="7632700" cy="552849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Use a number line to show 3 x 12</a:t>
            </a:r>
          </a:p>
        </p:txBody>
      </p:sp>
    </p:spTree>
    <p:extLst>
      <p:ext uri="{BB962C8B-B14F-4D97-AF65-F5344CB8AC3E}">
        <p14:creationId xmlns:p14="http://schemas.microsoft.com/office/powerpoint/2010/main" val="3859340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1289</TotalTime>
  <Words>244</Words>
  <Application>Microsoft Macintosh PowerPoint</Application>
  <PresentationFormat>On-screen Show (4:3)</PresentationFormat>
  <Paragraphs>62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ChunkFive Roman</vt:lpstr>
      <vt:lpstr>Arial</vt:lpstr>
      <vt:lpstr>Sassoon Infant Rg</vt:lpstr>
      <vt:lpstr>Office Theme</vt:lpstr>
      <vt:lpstr>PowerPoint Presentation</vt:lpstr>
      <vt:lpstr>PowerPoint Presentation</vt:lpstr>
      <vt:lpstr>Number Lines and Multiplication</vt:lpstr>
      <vt:lpstr>PowerPoint Presentation</vt:lpstr>
      <vt:lpstr>PowerPoint Presentation</vt:lpstr>
      <vt:lpstr>PowerPoint Presentation</vt:lpstr>
      <vt:lpstr>Task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Kelly Mitchell</cp:lastModifiedBy>
  <cp:revision>110</cp:revision>
  <dcterms:created xsi:type="dcterms:W3CDTF">2014-10-01T16:09:27Z</dcterms:created>
  <dcterms:modified xsi:type="dcterms:W3CDTF">2021-01-18T14:23:05Z</dcterms:modified>
</cp:coreProperties>
</file>